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0" r:id="rId3"/>
    <p:sldId id="256" r:id="rId4"/>
    <p:sldId id="261" r:id="rId5"/>
    <p:sldId id="262" r:id="rId6"/>
    <p:sldId id="25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F00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863"/>
    <p:restoredTop sz="94694"/>
  </p:normalViewPr>
  <p:slideViewPr>
    <p:cSldViewPr snapToGrid="0" snapToObjects="1">
      <p:cViewPr varScale="1">
        <p:scale>
          <a:sx n="95" d="100"/>
          <a:sy n="95" d="100"/>
        </p:scale>
        <p:origin x="192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54A5E-C0F5-B34C-B7A3-AF3B402B6C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D42102-B679-B345-86A8-D39EC99994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570AE-88B4-064F-9745-D0FE38AAD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CB0E0B-55C4-6746-818E-B30671B6E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A83FF6-4A32-A942-A41C-0C7349C9B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807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199F6-18B2-3247-ABAC-DEFEF107D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E2FBD7-8442-D341-9CF3-B014DBB638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AD4F55-C85D-944B-8CDA-8906EC3F1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35079F-D762-CE40-996E-D89CC9E6A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79F42D-BFAB-7041-9A08-A62F4A43D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369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949391-5C7A-3F44-BB31-2F2CD36495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428621-9413-2F4F-8A15-67EE0E4450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B84E10-A873-C544-A382-E7B08A7A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638535-039F-734A-9769-1F39BB010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CB225-8039-B049-8F1C-2F894A36C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38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EE115-347E-2946-80FB-0F27FED38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88EF2-E35A-AC49-BFB0-E189F58954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95269-5FD8-E648-B41C-369BD21C3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C0447-8A2A-A147-A3E4-FEFF68541A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D1B12-80C2-E147-8F50-1933E9E1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46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03603-D428-0142-949C-DA56CFA22F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968705-2BB4-7342-9BF5-F013BC4F3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1778C-E450-F840-AFF4-B7CD7ABB8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142748-9B47-2C42-B04F-FCC5CCB49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DD5F5-D3E6-CD4B-8338-BF5B9AF43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6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702CA-A782-2040-A4C2-74B1CB8F2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6D261-1A99-8249-A796-791BE4565B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FC1F78-761A-AA42-ADE9-EB5086710F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C08FDD-7BFA-EE44-B897-513A50F7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5C48A5-506C-7040-8D5C-93A077AFC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5A7166-D2D1-8B4E-89EA-06344D7CA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289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8FF74-C38F-8F4B-B4E6-88B47C4DE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E837DE-2E50-0649-805F-4316F85A6F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746029-94C2-2A4C-9209-454F43BDAA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793469-6765-034A-A181-CAEF6715EA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EE056D-24BD-C64C-BEE4-65943E9F7A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6FB253-5F9D-D740-BB2A-8892D630A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086F0D-6E1A-C246-BDE8-47A805CB1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A44DB6-EF1D-3643-9D3C-56B31434D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533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E0C31-D506-5740-BA7B-6B4983CCA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DE023F-70C1-4A43-AB56-AB7CC03ED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C010538-30F4-E148-965F-93BDF1AF7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440491-70CD-3A47-B46F-21C4893A7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03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0A0521-2193-F740-9053-2EDB58824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A15D1D-5642-0740-9726-0DAC82D07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CB1DA4-CC5D-F74A-AF56-D54FDCA3A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768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C4974-9A60-3D4D-AE8F-6FF3633FF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74AE4-4329-FE4A-A3F9-7056CE63FA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CA85A2-8DDE-B64A-B151-6A21D18F88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F455AA-DDC5-E848-99D0-6E0FA76FF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C2EB71-F87D-0440-8E91-291D8854F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3FFB6F-E0D9-3740-8988-FC844E34F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583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94DDE1-528B-9348-9DC1-42EDEF86A2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CAFF3A-4F89-1A4F-BBF7-17391E8495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8710C9-6065-5243-A2BC-C0ACBEF1C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09CABA-2C26-E140-BF91-C3391916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203110-E945-E64B-ACA1-CFA54D989A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0320BB-FBEE-504D-9740-402B3E9087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7531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9A9BEC-FBD8-9E4A-8BC1-6FE13A4F7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1B592C-E85D-B541-92AA-7F38DB416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DDA395-25C4-384A-A892-4C0390CEF0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24367D-F4AD-6A48-9ADA-1C6448B56897}" type="datetimeFigureOut">
              <a:rPr lang="en-US" smtClean="0"/>
              <a:t>4/16/20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E4A97-B3ED-514F-BA3C-E2AB7FE3A4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B2945C-1D19-294F-9DBC-FF9708D5A2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65EAD-E34B-C44F-B914-4FBBE72128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0127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A1161BF-C1F5-5043-809D-FF1C4CC3870C}"/>
              </a:ext>
            </a:extLst>
          </p:cNvPr>
          <p:cNvGrpSpPr/>
          <p:nvPr/>
        </p:nvGrpSpPr>
        <p:grpSpPr>
          <a:xfrm>
            <a:off x="3218180" y="2574913"/>
            <a:ext cx="1758941" cy="1726601"/>
            <a:chOff x="6559550" y="1784350"/>
            <a:chExt cx="1758941" cy="1726601"/>
          </a:xfrm>
        </p:grpSpPr>
        <p:sp>
          <p:nvSpPr>
            <p:cNvPr id="12" name="Block Arc 11">
              <a:extLst>
                <a:ext uri="{FF2B5EF4-FFF2-40B4-BE49-F238E27FC236}">
                  <a16:creationId xmlns:a16="http://schemas.microsoft.com/office/drawing/2014/main" id="{B37C743E-52F4-3D46-85A0-7D86535DD75A}"/>
                </a:ext>
              </a:extLst>
            </p:cNvPr>
            <p:cNvSpPr/>
            <p:nvPr/>
          </p:nvSpPr>
          <p:spPr>
            <a:xfrm rot="2556051">
              <a:off x="6686986" y="1880521"/>
              <a:ext cx="1505349" cy="1505349"/>
            </a:xfrm>
            <a:prstGeom prst="blockArc">
              <a:avLst>
                <a:gd name="adj1" fmla="val 5712898"/>
                <a:gd name="adj2" fmla="val 21469375"/>
                <a:gd name="adj3" fmla="val 1338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Freeform: Shape 16">
              <a:extLst>
                <a:ext uri="{FF2B5EF4-FFF2-40B4-BE49-F238E27FC236}">
                  <a16:creationId xmlns:a16="http://schemas.microsoft.com/office/drawing/2014/main" id="{8995D183-6583-B147-B2D3-FE477E2F9F62}"/>
                </a:ext>
              </a:extLst>
            </p:cNvPr>
            <p:cNvSpPr/>
            <p:nvPr/>
          </p:nvSpPr>
          <p:spPr>
            <a:xfrm>
              <a:off x="6866625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BE23C1-4700-354B-AE75-48C1F221864A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60" y="2827766"/>
              <a:ext cx="0" cy="676656"/>
            </a:xfrm>
            <a:prstGeom prst="line">
              <a:avLst/>
            </a:pr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5" name="Freeform: Shape 44">
              <a:extLst>
                <a:ext uri="{FF2B5EF4-FFF2-40B4-BE49-F238E27FC236}">
                  <a16:creationId xmlns:a16="http://schemas.microsoft.com/office/drawing/2014/main" id="{510C233A-8E3B-7847-A8DC-CE98F3C8E2B5}"/>
                </a:ext>
              </a:extLst>
            </p:cNvPr>
            <p:cNvSpPr/>
            <p:nvPr/>
          </p:nvSpPr>
          <p:spPr>
            <a:xfrm flipH="1">
              <a:off x="7818090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0021B94-CD81-EC46-B876-F600228D675E}"/>
                </a:ext>
              </a:extLst>
            </p:cNvPr>
            <p:cNvSpPr/>
            <p:nvPr/>
          </p:nvSpPr>
          <p:spPr>
            <a:xfrm>
              <a:off x="6559550" y="1784350"/>
              <a:ext cx="1758941" cy="1524000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BB8D90-407E-CE4B-BEBB-C5B1EB3BECBB}"/>
                </a:ext>
              </a:extLst>
            </p:cNvPr>
            <p:cNvGrpSpPr/>
            <p:nvPr/>
          </p:nvGrpSpPr>
          <p:grpSpPr>
            <a:xfrm>
              <a:off x="6970143" y="2130724"/>
              <a:ext cx="939034" cy="938776"/>
              <a:chOff x="6970143" y="2130724"/>
              <a:chExt cx="939034" cy="93877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7C854A28-A195-D046-8AF9-0E9594FC8859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709871" cy="709742"/>
                <a:chOff x="6970143" y="2130724"/>
                <a:chExt cx="709871" cy="709742"/>
              </a:xfrm>
            </p:grpSpPr>
            <p:sp>
              <p:nvSpPr>
                <p:cNvPr id="20" name="Circle: Hollow 9">
                  <a:extLst>
                    <a:ext uri="{FF2B5EF4-FFF2-40B4-BE49-F238E27FC236}">
                      <a16:creationId xmlns:a16="http://schemas.microsoft.com/office/drawing/2014/main" id="{56D3148C-BB47-BA41-A91E-DAAC4764F93A}"/>
                    </a:ext>
                  </a:extLst>
                </p:cNvPr>
                <p:cNvSpPr/>
                <p:nvPr/>
              </p:nvSpPr>
              <p:spPr>
                <a:xfrm>
                  <a:off x="7199306" y="2359758"/>
                  <a:ext cx="480708" cy="480708"/>
                </a:xfrm>
                <a:prstGeom prst="donut">
                  <a:avLst>
                    <a:gd name="adj" fmla="val 23335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D815F8DD-49EB-2D4C-A5BA-1909FD64F035}"/>
                    </a:ext>
                  </a:extLst>
                </p:cNvPr>
                <p:cNvCxnSpPr>
                  <a:stCxn id="20" idx="1"/>
                </p:cNvCxnSpPr>
                <p:nvPr/>
              </p:nvCxnSpPr>
              <p:spPr>
                <a:xfrm flipH="1" flipV="1">
                  <a:off x="6970143" y="2130724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C219751C-8707-9C4C-9835-41A1F4A45F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9616" y="2770068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>
                    <a:alpha val="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AA668AC-A3D9-DE4D-AE11-E497ED42F59A}"/>
              </a:ext>
            </a:extLst>
          </p:cNvPr>
          <p:cNvSpPr txBox="1"/>
          <p:nvPr/>
        </p:nvSpPr>
        <p:spPr>
          <a:xfrm>
            <a:off x="3433839" y="4331791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309382-9881-264A-9BE2-242FAB562A2F}"/>
              </a:ext>
            </a:extLst>
          </p:cNvPr>
          <p:cNvSpPr txBox="1"/>
          <p:nvPr/>
        </p:nvSpPr>
        <p:spPr>
          <a:xfrm>
            <a:off x="4179445" y="4331791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932ED5-3179-0742-8E00-0628D9FD40C6}"/>
              </a:ext>
            </a:extLst>
          </p:cNvPr>
          <p:cNvSpPr txBox="1"/>
          <p:nvPr/>
        </p:nvSpPr>
        <p:spPr>
          <a:xfrm>
            <a:off x="3961103" y="4331791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2586AF-B6BA-4742-A77A-0442D2371DB1}"/>
              </a:ext>
            </a:extLst>
          </p:cNvPr>
          <p:cNvCxnSpPr>
            <a:cxnSpLocks/>
          </p:cNvCxnSpPr>
          <p:nvPr/>
        </p:nvCxnSpPr>
        <p:spPr>
          <a:xfrm>
            <a:off x="4094040" y="4637919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F7B9E3-A154-6B45-8511-F4609051F42F}"/>
              </a:ext>
            </a:extLst>
          </p:cNvPr>
          <p:cNvSpPr txBox="1"/>
          <p:nvPr/>
        </p:nvSpPr>
        <p:spPr>
          <a:xfrm>
            <a:off x="3413589" y="4965939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29" name="Freeform: Shape 14">
            <a:extLst>
              <a:ext uri="{FF2B5EF4-FFF2-40B4-BE49-F238E27FC236}">
                <a16:creationId xmlns:a16="http://schemas.microsoft.com/office/drawing/2014/main" id="{57621593-FC5B-214E-AF9F-881A932A67DC}"/>
              </a:ext>
            </a:extLst>
          </p:cNvPr>
          <p:cNvSpPr/>
          <p:nvPr/>
        </p:nvSpPr>
        <p:spPr>
          <a:xfrm rot="5400000">
            <a:off x="6375175" y="3365455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3FA239E-B9E6-9142-AFB1-BF99A940279F}"/>
              </a:ext>
            </a:extLst>
          </p:cNvPr>
          <p:cNvCxnSpPr/>
          <p:nvPr/>
        </p:nvCxnSpPr>
        <p:spPr>
          <a:xfrm rot="5400000">
            <a:off x="7813108" y="3201800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1081184-E9F2-8F4A-968B-F57EB1AB345A}"/>
              </a:ext>
            </a:extLst>
          </p:cNvPr>
          <p:cNvCxnSpPr>
            <a:cxnSpLocks/>
          </p:cNvCxnSpPr>
          <p:nvPr/>
        </p:nvCxnSpPr>
        <p:spPr>
          <a:xfrm rot="16200000">
            <a:off x="8798861" y="3368495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81BD91E-A620-A44A-898C-FA42F71EA6B1}"/>
              </a:ext>
            </a:extLst>
          </p:cNvPr>
          <p:cNvSpPr txBox="1"/>
          <p:nvPr/>
        </p:nvSpPr>
        <p:spPr>
          <a:xfrm>
            <a:off x="8941593" y="3349439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6D14D9-8296-F247-B210-316B167DAFDD}"/>
              </a:ext>
            </a:extLst>
          </p:cNvPr>
          <p:cNvSpPr txBox="1"/>
          <p:nvPr/>
        </p:nvSpPr>
        <p:spPr>
          <a:xfrm>
            <a:off x="8302590" y="3368477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F3AC54-8532-C14B-9E13-93C2E4C6BC51}"/>
              </a:ext>
            </a:extLst>
          </p:cNvPr>
          <p:cNvSpPr txBox="1"/>
          <p:nvPr/>
        </p:nvSpPr>
        <p:spPr>
          <a:xfrm>
            <a:off x="6901032" y="446724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D6532-035F-A945-A1F3-C958A90D3BC4}"/>
              </a:ext>
            </a:extLst>
          </p:cNvPr>
          <p:cNvSpPr txBox="1"/>
          <p:nvPr/>
        </p:nvSpPr>
        <p:spPr>
          <a:xfrm>
            <a:off x="6901039" y="2277895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6C21202-9AA5-034E-A6A4-AD7AE0955D62}"/>
              </a:ext>
            </a:extLst>
          </p:cNvPr>
          <p:cNvSpPr txBox="1"/>
          <p:nvPr/>
        </p:nvSpPr>
        <p:spPr>
          <a:xfrm>
            <a:off x="141963" y="1088517"/>
            <a:ext cx="120500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What happens if we hook up only </a:t>
            </a:r>
            <a:r>
              <a:rPr lang="en-US" sz="2800" b="1" dirty="0">
                <a:latin typeface="Segoe Condensed" panose="020B0606040200020203" pitchFamily="34" charset="0"/>
              </a:rPr>
              <a:t>two legs </a:t>
            </a:r>
            <a:r>
              <a:rPr lang="en-US" sz="2800" dirty="0">
                <a:latin typeface="Segoe Condensed" panose="020B0606040200020203" pitchFamily="34" charset="0"/>
              </a:rPr>
              <a:t>of the potentiometer to our microcontroller?</a:t>
            </a:r>
          </a:p>
        </p:txBody>
      </p:sp>
    </p:spTree>
    <p:extLst>
      <p:ext uri="{BB962C8B-B14F-4D97-AF65-F5344CB8AC3E}">
        <p14:creationId xmlns:p14="http://schemas.microsoft.com/office/powerpoint/2010/main" val="2118228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A1161BF-C1F5-5043-809D-FF1C4CC3870C}"/>
              </a:ext>
            </a:extLst>
          </p:cNvPr>
          <p:cNvGrpSpPr/>
          <p:nvPr/>
        </p:nvGrpSpPr>
        <p:grpSpPr>
          <a:xfrm>
            <a:off x="3218180" y="2574913"/>
            <a:ext cx="1758941" cy="1726601"/>
            <a:chOff x="6559550" y="1784350"/>
            <a:chExt cx="1758941" cy="1726601"/>
          </a:xfrm>
        </p:grpSpPr>
        <p:sp>
          <p:nvSpPr>
            <p:cNvPr id="12" name="Block Arc 11">
              <a:extLst>
                <a:ext uri="{FF2B5EF4-FFF2-40B4-BE49-F238E27FC236}">
                  <a16:creationId xmlns:a16="http://schemas.microsoft.com/office/drawing/2014/main" id="{B37C743E-52F4-3D46-85A0-7D86535DD75A}"/>
                </a:ext>
              </a:extLst>
            </p:cNvPr>
            <p:cNvSpPr/>
            <p:nvPr/>
          </p:nvSpPr>
          <p:spPr>
            <a:xfrm rot="2556051">
              <a:off x="6686986" y="1880521"/>
              <a:ext cx="1505349" cy="1505349"/>
            </a:xfrm>
            <a:prstGeom prst="blockArc">
              <a:avLst>
                <a:gd name="adj1" fmla="val 5712898"/>
                <a:gd name="adj2" fmla="val 21469375"/>
                <a:gd name="adj3" fmla="val 1338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Freeform: Shape 16">
              <a:extLst>
                <a:ext uri="{FF2B5EF4-FFF2-40B4-BE49-F238E27FC236}">
                  <a16:creationId xmlns:a16="http://schemas.microsoft.com/office/drawing/2014/main" id="{8995D183-6583-B147-B2D3-FE477E2F9F62}"/>
                </a:ext>
              </a:extLst>
            </p:cNvPr>
            <p:cNvSpPr/>
            <p:nvPr/>
          </p:nvSpPr>
          <p:spPr>
            <a:xfrm>
              <a:off x="6866625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BE23C1-4700-354B-AE75-48C1F221864A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60" y="2827766"/>
              <a:ext cx="0" cy="676656"/>
            </a:xfrm>
            <a:prstGeom prst="line">
              <a:avLst/>
            </a:pr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5" name="Freeform: Shape 44">
              <a:extLst>
                <a:ext uri="{FF2B5EF4-FFF2-40B4-BE49-F238E27FC236}">
                  <a16:creationId xmlns:a16="http://schemas.microsoft.com/office/drawing/2014/main" id="{510C233A-8E3B-7847-A8DC-CE98F3C8E2B5}"/>
                </a:ext>
              </a:extLst>
            </p:cNvPr>
            <p:cNvSpPr/>
            <p:nvPr/>
          </p:nvSpPr>
          <p:spPr>
            <a:xfrm flipH="1">
              <a:off x="7818090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0021B94-CD81-EC46-B876-F600228D675E}"/>
                </a:ext>
              </a:extLst>
            </p:cNvPr>
            <p:cNvSpPr/>
            <p:nvPr/>
          </p:nvSpPr>
          <p:spPr>
            <a:xfrm>
              <a:off x="6559550" y="1784350"/>
              <a:ext cx="1758941" cy="1524000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BB8D90-407E-CE4B-BEBB-C5B1EB3BECBB}"/>
                </a:ext>
              </a:extLst>
            </p:cNvPr>
            <p:cNvGrpSpPr/>
            <p:nvPr/>
          </p:nvGrpSpPr>
          <p:grpSpPr>
            <a:xfrm>
              <a:off x="6970143" y="2130724"/>
              <a:ext cx="939034" cy="938776"/>
              <a:chOff x="6970143" y="2130724"/>
              <a:chExt cx="939034" cy="93877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7C854A28-A195-D046-8AF9-0E9594FC8859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709871" cy="709742"/>
                <a:chOff x="6970143" y="2130724"/>
                <a:chExt cx="709871" cy="709742"/>
              </a:xfrm>
            </p:grpSpPr>
            <p:sp>
              <p:nvSpPr>
                <p:cNvPr id="20" name="Circle: Hollow 9">
                  <a:extLst>
                    <a:ext uri="{FF2B5EF4-FFF2-40B4-BE49-F238E27FC236}">
                      <a16:creationId xmlns:a16="http://schemas.microsoft.com/office/drawing/2014/main" id="{56D3148C-BB47-BA41-A91E-DAAC4764F93A}"/>
                    </a:ext>
                  </a:extLst>
                </p:cNvPr>
                <p:cNvSpPr/>
                <p:nvPr/>
              </p:nvSpPr>
              <p:spPr>
                <a:xfrm>
                  <a:off x="7199306" y="2359758"/>
                  <a:ext cx="480708" cy="480708"/>
                </a:xfrm>
                <a:prstGeom prst="donut">
                  <a:avLst>
                    <a:gd name="adj" fmla="val 23335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D815F8DD-49EB-2D4C-A5BA-1909FD64F035}"/>
                    </a:ext>
                  </a:extLst>
                </p:cNvPr>
                <p:cNvCxnSpPr>
                  <a:stCxn id="20" idx="1"/>
                </p:cNvCxnSpPr>
                <p:nvPr/>
              </p:nvCxnSpPr>
              <p:spPr>
                <a:xfrm flipH="1" flipV="1">
                  <a:off x="6970143" y="2130724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C219751C-8707-9C4C-9835-41A1F4A45F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9616" y="2770068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>
                    <a:alpha val="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AA668AC-A3D9-DE4D-AE11-E497ED42F59A}"/>
              </a:ext>
            </a:extLst>
          </p:cNvPr>
          <p:cNvSpPr txBox="1"/>
          <p:nvPr/>
        </p:nvSpPr>
        <p:spPr>
          <a:xfrm>
            <a:off x="3321502" y="403017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309382-9881-264A-9BE2-242FAB562A2F}"/>
              </a:ext>
            </a:extLst>
          </p:cNvPr>
          <p:cNvSpPr txBox="1"/>
          <p:nvPr/>
        </p:nvSpPr>
        <p:spPr>
          <a:xfrm>
            <a:off x="4067108" y="403017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932ED5-3179-0742-8E00-0628D9FD40C6}"/>
              </a:ext>
            </a:extLst>
          </p:cNvPr>
          <p:cNvSpPr txBox="1"/>
          <p:nvPr/>
        </p:nvSpPr>
        <p:spPr>
          <a:xfrm>
            <a:off x="3848766" y="403017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29" name="Freeform: Shape 14">
            <a:extLst>
              <a:ext uri="{FF2B5EF4-FFF2-40B4-BE49-F238E27FC236}">
                <a16:creationId xmlns:a16="http://schemas.microsoft.com/office/drawing/2014/main" id="{57621593-FC5B-214E-AF9F-881A932A67DC}"/>
              </a:ext>
            </a:extLst>
          </p:cNvPr>
          <p:cNvSpPr/>
          <p:nvPr/>
        </p:nvSpPr>
        <p:spPr>
          <a:xfrm rot="5400000">
            <a:off x="6375176" y="3365456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3FA239E-B9E6-9142-AFB1-BF99A940279F}"/>
              </a:ext>
            </a:extLst>
          </p:cNvPr>
          <p:cNvCxnSpPr/>
          <p:nvPr/>
        </p:nvCxnSpPr>
        <p:spPr>
          <a:xfrm rot="5400000">
            <a:off x="7813109" y="3201801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3F3AC54-8532-C14B-9E13-93C2E4C6BC51}"/>
              </a:ext>
            </a:extLst>
          </p:cNvPr>
          <p:cNvSpPr txBox="1"/>
          <p:nvPr/>
        </p:nvSpPr>
        <p:spPr>
          <a:xfrm>
            <a:off x="6659804" y="417958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D6532-035F-A945-A1F3-C958A90D3BC4}"/>
              </a:ext>
            </a:extLst>
          </p:cNvPr>
          <p:cNvSpPr txBox="1"/>
          <p:nvPr/>
        </p:nvSpPr>
        <p:spPr>
          <a:xfrm>
            <a:off x="6659804" y="2525917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6C21202-9AA5-034E-A6A4-AD7AE0955D62}"/>
              </a:ext>
            </a:extLst>
          </p:cNvPr>
          <p:cNvSpPr txBox="1"/>
          <p:nvPr/>
        </p:nvSpPr>
        <p:spPr>
          <a:xfrm>
            <a:off x="141963" y="600003"/>
            <a:ext cx="120500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What happens if we hook up only </a:t>
            </a:r>
            <a:r>
              <a:rPr lang="en-US" sz="2800" b="1" dirty="0">
                <a:latin typeface="Segoe Condensed" panose="020B0606040200020203" pitchFamily="34" charset="0"/>
              </a:rPr>
              <a:t>two legs </a:t>
            </a:r>
            <a:r>
              <a:rPr lang="en-US" sz="2800" dirty="0">
                <a:latin typeface="Segoe Condensed" panose="020B0606040200020203" pitchFamily="34" charset="0"/>
              </a:rPr>
              <a:t>of the potentiometer to our microcontroller?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0A042D-126B-F64E-B5F5-16DA30F78C6A}"/>
              </a:ext>
            </a:extLst>
          </p:cNvPr>
          <p:cNvGrpSpPr/>
          <p:nvPr/>
        </p:nvGrpSpPr>
        <p:grpSpPr>
          <a:xfrm>
            <a:off x="6903301" y="1820815"/>
            <a:ext cx="602108" cy="886904"/>
            <a:chOff x="5202983" y="2386395"/>
            <a:chExt cx="602108" cy="886904"/>
          </a:xfrm>
        </p:grpSpPr>
        <p:sp>
          <p:nvSpPr>
            <p:cNvPr id="32" name="Freeform: Shape 76">
              <a:extLst>
                <a:ext uri="{FF2B5EF4-FFF2-40B4-BE49-F238E27FC236}">
                  <a16:creationId xmlns:a16="http://schemas.microsoft.com/office/drawing/2014/main" id="{12163127-84E2-9D4B-A2BD-FFC67C7C947B}"/>
                </a:ext>
              </a:extLst>
            </p:cNvPr>
            <p:cNvSpPr/>
            <p:nvPr/>
          </p:nvSpPr>
          <p:spPr>
            <a:xfrm>
              <a:off x="5499671" y="2725233"/>
              <a:ext cx="0" cy="548066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  <a:gd name="connsiteX0" fmla="*/ 0 w 0"/>
                <a:gd name="connsiteY0" fmla="*/ 317500 h 317500"/>
                <a:gd name="connsiteX1" fmla="*/ 0 w 0"/>
                <a:gd name="connsiteY1" fmla="*/ 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17500">
                  <a:moveTo>
                    <a:pt x="0" y="317500"/>
                  </a:moveTo>
                  <a:lnTo>
                    <a:pt x="0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365983-DA05-6C4B-A24A-BC9AE4ABF261}"/>
                </a:ext>
              </a:extLst>
            </p:cNvPr>
            <p:cNvSpPr txBox="1"/>
            <p:nvPr/>
          </p:nvSpPr>
          <p:spPr>
            <a:xfrm>
              <a:off x="5202983" y="2386395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5V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E34E663-0100-3D41-A6E3-C7ACFD4AD1B7}"/>
              </a:ext>
            </a:extLst>
          </p:cNvPr>
          <p:cNvGrpSpPr/>
          <p:nvPr/>
        </p:nvGrpSpPr>
        <p:grpSpPr>
          <a:xfrm>
            <a:off x="2586615" y="3688656"/>
            <a:ext cx="1145521" cy="886891"/>
            <a:chOff x="2586615" y="3688656"/>
            <a:chExt cx="1145521" cy="886891"/>
          </a:xfrm>
        </p:grpSpPr>
        <p:sp>
          <p:nvSpPr>
            <p:cNvPr id="43" name="Freeform: Shape 85">
              <a:extLst>
                <a:ext uri="{FF2B5EF4-FFF2-40B4-BE49-F238E27FC236}">
                  <a16:creationId xmlns:a16="http://schemas.microsoft.com/office/drawing/2014/main" id="{0F237176-8E89-0A47-B2DF-7E9A85581BA7}"/>
                </a:ext>
              </a:extLst>
            </p:cNvPr>
            <p:cNvSpPr/>
            <p:nvPr/>
          </p:nvSpPr>
          <p:spPr>
            <a:xfrm>
              <a:off x="2894256" y="4027481"/>
              <a:ext cx="837880" cy="548066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  <a:gd name="connsiteX0" fmla="*/ 330200 w 330200"/>
                <a:gd name="connsiteY0" fmla="*/ 317500 h 317500"/>
                <a:gd name="connsiteX1" fmla="*/ 251332 w 330200"/>
                <a:gd name="connsiteY1" fmla="*/ 309569 h 317500"/>
                <a:gd name="connsiteX2" fmla="*/ 0 w 330200"/>
                <a:gd name="connsiteY2" fmla="*/ 317500 h 317500"/>
                <a:gd name="connsiteX3" fmla="*/ 0 w 330200"/>
                <a:gd name="connsiteY3" fmla="*/ 0 h 317500"/>
                <a:gd name="connsiteX0" fmla="*/ 254954 w 254954"/>
                <a:gd name="connsiteY0" fmla="*/ 63524 h 317500"/>
                <a:gd name="connsiteX1" fmla="*/ 251332 w 254954"/>
                <a:gd name="connsiteY1" fmla="*/ 309569 h 317500"/>
                <a:gd name="connsiteX2" fmla="*/ 0 w 254954"/>
                <a:gd name="connsiteY2" fmla="*/ 317500 h 317500"/>
                <a:gd name="connsiteX3" fmla="*/ 0 w 254954"/>
                <a:gd name="connsiteY3" fmla="*/ 0 h 317500"/>
                <a:gd name="connsiteX0" fmla="*/ 251192 w 251665"/>
                <a:gd name="connsiteY0" fmla="*/ 121576 h 317500"/>
                <a:gd name="connsiteX1" fmla="*/ 251332 w 251665"/>
                <a:gd name="connsiteY1" fmla="*/ 309569 h 317500"/>
                <a:gd name="connsiteX2" fmla="*/ 0 w 251665"/>
                <a:gd name="connsiteY2" fmla="*/ 317500 h 317500"/>
                <a:gd name="connsiteX3" fmla="*/ 0 w 251665"/>
                <a:gd name="connsiteY3" fmla="*/ 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665" h="317500">
                  <a:moveTo>
                    <a:pt x="251192" y="121576"/>
                  </a:moveTo>
                  <a:cubicBezTo>
                    <a:pt x="249985" y="203591"/>
                    <a:pt x="252539" y="227554"/>
                    <a:pt x="251332" y="309569"/>
                  </a:cubicBezTo>
                  <a:lnTo>
                    <a:pt x="0" y="317500"/>
                  </a:lnTo>
                  <a:lnTo>
                    <a:pt x="0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511F965-BA17-9E42-95EF-3B68DA335916}"/>
                </a:ext>
              </a:extLst>
            </p:cNvPr>
            <p:cNvSpPr txBox="1"/>
            <p:nvPr/>
          </p:nvSpPr>
          <p:spPr>
            <a:xfrm>
              <a:off x="2586615" y="3688656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5V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4576C84-F4E1-704E-98EF-74C5E3502C96}"/>
              </a:ext>
            </a:extLst>
          </p:cNvPr>
          <p:cNvGrpSpPr/>
          <p:nvPr/>
        </p:nvGrpSpPr>
        <p:grpSpPr>
          <a:xfrm>
            <a:off x="8145861" y="2027649"/>
            <a:ext cx="3403223" cy="3858016"/>
            <a:chOff x="8145861" y="2027649"/>
            <a:chExt cx="3403223" cy="3858016"/>
          </a:xfrm>
        </p:grpSpPr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36D929A3-2304-D741-AD99-18246C9AEE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45862" y="3529568"/>
              <a:ext cx="1586861" cy="0"/>
            </a:xfrm>
            <a:prstGeom prst="straightConnector1">
              <a:avLst/>
            </a:prstGeom>
            <a:noFill/>
            <a:ln w="44450" cap="rnd">
              <a:solidFill>
                <a:schemeClr val="tx1"/>
              </a:solidFill>
              <a:round/>
              <a:headEnd type="none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B30EE0AD-257D-0D44-B023-903FD42D1917}"/>
                </a:ext>
              </a:extLst>
            </p:cNvPr>
            <p:cNvSpPr/>
            <p:nvPr/>
          </p:nvSpPr>
          <p:spPr>
            <a:xfrm>
              <a:off x="9251763" y="2027649"/>
              <a:ext cx="2127016" cy="3858016"/>
            </a:xfrm>
            <a:custGeom>
              <a:avLst/>
              <a:gdLst>
                <a:gd name="connsiteX0" fmla="*/ 0 w 4584526"/>
                <a:gd name="connsiteY0" fmla="*/ 2993720 h 2993720"/>
                <a:gd name="connsiteX1" fmla="*/ 0 w 4584526"/>
                <a:gd name="connsiteY1" fmla="*/ 0 h 2993720"/>
                <a:gd name="connsiteX2" fmla="*/ 4584526 w 4584526"/>
                <a:gd name="connsiteY2" fmla="*/ 0 h 2993720"/>
                <a:gd name="connsiteX3" fmla="*/ 4584526 w 4584526"/>
                <a:gd name="connsiteY3" fmla="*/ 363255 h 2993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4526" h="2993720">
                  <a:moveTo>
                    <a:pt x="0" y="2993720"/>
                  </a:moveTo>
                  <a:lnTo>
                    <a:pt x="0" y="0"/>
                  </a:lnTo>
                  <a:lnTo>
                    <a:pt x="4584526" y="0"/>
                  </a:lnTo>
                  <a:lnTo>
                    <a:pt x="4584526" y="363255"/>
                  </a:lnTo>
                </a:path>
              </a:pathLst>
            </a:custGeom>
            <a:noFill/>
            <a:ln w="31750" cap="sq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5E9D3CE-F011-6243-9369-6026207B8F8E}"/>
                </a:ext>
              </a:extLst>
            </p:cNvPr>
            <p:cNvSpPr txBox="1"/>
            <p:nvPr/>
          </p:nvSpPr>
          <p:spPr>
            <a:xfrm>
              <a:off x="9081457" y="2068895"/>
              <a:ext cx="24676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Microcontroller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35DCF3C-5E45-F64E-9E4E-97FB1EB1AAAE}"/>
                </a:ext>
              </a:extLst>
            </p:cNvPr>
            <p:cNvSpPr txBox="1"/>
            <p:nvPr/>
          </p:nvSpPr>
          <p:spPr>
            <a:xfrm>
              <a:off x="8145861" y="3155253"/>
              <a:ext cx="13299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Input pin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8B141EC-99A0-204F-85E4-E2E80F7C0FCF}"/>
              </a:ext>
            </a:extLst>
          </p:cNvPr>
          <p:cNvSpPr txBox="1"/>
          <p:nvPr/>
        </p:nvSpPr>
        <p:spPr>
          <a:xfrm>
            <a:off x="567848" y="1188006"/>
            <a:ext cx="53356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Leg 1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to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Vcc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Segoe Condensed" panose="020B0606040200020203" pitchFamily="34" charset="0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Leg 2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to the microcontroller’s analog input pin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95A08E4-66FE-2B4E-BDD8-9AD121D2B33B}"/>
              </a:ext>
            </a:extLst>
          </p:cNvPr>
          <p:cNvGrpSpPr/>
          <p:nvPr/>
        </p:nvGrpSpPr>
        <p:grpSpPr>
          <a:xfrm>
            <a:off x="1882299" y="4249070"/>
            <a:ext cx="4205350" cy="1688267"/>
            <a:chOff x="1882299" y="4249070"/>
            <a:chExt cx="4205350" cy="1688267"/>
          </a:xfrm>
        </p:grpSpPr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DFD9D7BE-495E-C348-8FDC-01EEFA09E8E9}"/>
                </a:ext>
              </a:extLst>
            </p:cNvPr>
            <p:cNvSpPr/>
            <p:nvPr/>
          </p:nvSpPr>
          <p:spPr>
            <a:xfrm>
              <a:off x="2379945" y="4972833"/>
              <a:ext cx="3707704" cy="964504"/>
            </a:xfrm>
            <a:custGeom>
              <a:avLst/>
              <a:gdLst>
                <a:gd name="connsiteX0" fmla="*/ 0 w 3707704"/>
                <a:gd name="connsiteY0" fmla="*/ 901874 h 964504"/>
                <a:gd name="connsiteX1" fmla="*/ 0 w 3707704"/>
                <a:gd name="connsiteY1" fmla="*/ 0 h 964504"/>
                <a:gd name="connsiteX2" fmla="*/ 3707704 w 3707704"/>
                <a:gd name="connsiteY2" fmla="*/ 0 h 964504"/>
                <a:gd name="connsiteX3" fmla="*/ 3707704 w 3707704"/>
                <a:gd name="connsiteY3" fmla="*/ 964504 h 96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07704" h="964504">
                  <a:moveTo>
                    <a:pt x="0" y="901874"/>
                  </a:moveTo>
                  <a:lnTo>
                    <a:pt x="0" y="0"/>
                  </a:lnTo>
                  <a:lnTo>
                    <a:pt x="3707704" y="0"/>
                  </a:lnTo>
                  <a:lnTo>
                    <a:pt x="3707704" y="964504"/>
                  </a:lnTo>
                </a:path>
              </a:pathLst>
            </a:custGeom>
            <a:noFill/>
            <a:ln w="31750" cap="sq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791D435-DF1D-1B45-995C-3B908ECCFD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91975" y="4249070"/>
              <a:ext cx="0" cy="1074392"/>
            </a:xfrm>
            <a:prstGeom prst="straightConnector1">
              <a:avLst/>
            </a:prstGeom>
            <a:noFill/>
            <a:ln w="44450" cap="rnd">
              <a:solidFill>
                <a:schemeClr val="tx1"/>
              </a:solidFill>
              <a:round/>
              <a:headEnd type="none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072428-5FE9-554E-88F7-B1CEB2733A82}"/>
                </a:ext>
              </a:extLst>
            </p:cNvPr>
            <p:cNvSpPr txBox="1"/>
            <p:nvPr/>
          </p:nvSpPr>
          <p:spPr>
            <a:xfrm>
              <a:off x="3890291" y="4614126"/>
              <a:ext cx="13299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Input pin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C628662-E3CA-CB4F-8FDD-83CC057FEDD9}"/>
                </a:ext>
              </a:extLst>
            </p:cNvPr>
            <p:cNvSpPr txBox="1"/>
            <p:nvPr/>
          </p:nvSpPr>
          <p:spPr>
            <a:xfrm>
              <a:off x="1882299" y="5003804"/>
              <a:ext cx="24676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Microcontroller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959224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otentiometer_MicrocontrollerHookup_Incorrect" descr="Potentiometer_MicrocontrollerHookup_Incorrect">
            <a:hlinkClick r:id="" action="ppaction://media"/>
            <a:extLst>
              <a:ext uri="{FF2B5EF4-FFF2-40B4-BE49-F238E27FC236}">
                <a16:creationId xmlns:a16="http://schemas.microsoft.com/office/drawing/2014/main" id="{36BE3833-703D-0846-9EBE-A68B0CA7BCE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1712" y="674688"/>
            <a:ext cx="12192000" cy="5508625"/>
          </a:xfrm>
          <a:prstGeom prst="rect">
            <a:avLst/>
          </a:prstGeom>
        </p:spPr>
      </p:pic>
      <p:sp>
        <p:nvSpPr>
          <p:cNvPr id="6" name="Freeform 5">
            <a:extLst>
              <a:ext uri="{FF2B5EF4-FFF2-40B4-BE49-F238E27FC236}">
                <a16:creationId xmlns:a16="http://schemas.microsoft.com/office/drawing/2014/main" id="{1B1776F2-187A-7B40-A2E3-0578B78C7709}"/>
              </a:ext>
            </a:extLst>
          </p:cNvPr>
          <p:cNvSpPr/>
          <p:nvPr/>
        </p:nvSpPr>
        <p:spPr>
          <a:xfrm>
            <a:off x="6914365" y="1728592"/>
            <a:ext cx="4584526" cy="3858016"/>
          </a:xfrm>
          <a:custGeom>
            <a:avLst/>
            <a:gdLst>
              <a:gd name="connsiteX0" fmla="*/ 0 w 4584526"/>
              <a:gd name="connsiteY0" fmla="*/ 2993720 h 2993720"/>
              <a:gd name="connsiteX1" fmla="*/ 0 w 4584526"/>
              <a:gd name="connsiteY1" fmla="*/ 0 h 2993720"/>
              <a:gd name="connsiteX2" fmla="*/ 4584526 w 4584526"/>
              <a:gd name="connsiteY2" fmla="*/ 0 h 2993720"/>
              <a:gd name="connsiteX3" fmla="*/ 4584526 w 4584526"/>
              <a:gd name="connsiteY3" fmla="*/ 363255 h 2993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84526" h="2993720">
                <a:moveTo>
                  <a:pt x="0" y="2993720"/>
                </a:moveTo>
                <a:lnTo>
                  <a:pt x="0" y="0"/>
                </a:lnTo>
                <a:lnTo>
                  <a:pt x="4584526" y="0"/>
                </a:lnTo>
                <a:lnTo>
                  <a:pt x="4584526" y="363255"/>
                </a:lnTo>
              </a:path>
            </a:pathLst>
          </a:custGeom>
          <a:noFill/>
          <a:ln w="31750" cap="sq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Condensed" panose="020B0606040200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B6C28B-071D-434F-9791-A3FF1E29B8FE}"/>
              </a:ext>
            </a:extLst>
          </p:cNvPr>
          <p:cNvSpPr txBox="1"/>
          <p:nvPr/>
        </p:nvSpPr>
        <p:spPr>
          <a:xfrm>
            <a:off x="7202464" y="1828800"/>
            <a:ext cx="246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Inside microcontroller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B4A2B17-4773-5F42-A1E2-E4B806F036CD}"/>
              </a:ext>
            </a:extLst>
          </p:cNvPr>
          <p:cNvSpPr txBox="1"/>
          <p:nvPr/>
        </p:nvSpPr>
        <p:spPr>
          <a:xfrm>
            <a:off x="7202464" y="1296444"/>
            <a:ext cx="246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Outside microcontroller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8B0742-72B4-5B40-ADF4-F7737AA1FB61}"/>
              </a:ext>
            </a:extLst>
          </p:cNvPr>
          <p:cNvSpPr txBox="1"/>
          <p:nvPr/>
        </p:nvSpPr>
        <p:spPr>
          <a:xfrm>
            <a:off x="5624185" y="3919113"/>
            <a:ext cx="109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  <a:latin typeface="Segoe Condensed" panose="020B0606040200020203" pitchFamily="34" charset="0"/>
              </a:rPr>
              <a:t>Pin A0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A830BB8-D897-5742-A42F-15DD8E2A2870}"/>
              </a:ext>
            </a:extLst>
          </p:cNvPr>
          <p:cNvSpPr/>
          <p:nvPr/>
        </p:nvSpPr>
        <p:spPr>
          <a:xfrm>
            <a:off x="5624075" y="2367419"/>
            <a:ext cx="407096" cy="7515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goe Condensed" panose="020B0606040200020203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5D135BC-7D72-8D4C-B66C-ACF204D5AF00}"/>
              </a:ext>
            </a:extLst>
          </p:cNvPr>
          <p:cNvGrpSpPr/>
          <p:nvPr/>
        </p:nvGrpSpPr>
        <p:grpSpPr>
          <a:xfrm>
            <a:off x="4390162" y="1867651"/>
            <a:ext cx="2442785" cy="1471656"/>
            <a:chOff x="4390162" y="1867651"/>
            <a:chExt cx="2442785" cy="1471656"/>
          </a:xfrm>
        </p:grpSpPr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06B903BF-2626-CC4D-90A8-BC7E3D7DDA35}"/>
                </a:ext>
              </a:extLst>
            </p:cNvPr>
            <p:cNvSpPr/>
            <p:nvPr/>
          </p:nvSpPr>
          <p:spPr>
            <a:xfrm rot="11043663">
              <a:off x="4390162" y="1867651"/>
              <a:ext cx="1503103" cy="1471656"/>
            </a:xfrm>
            <a:prstGeom prst="arc">
              <a:avLst>
                <a:gd name="adj1" fmla="val 15757281"/>
                <a:gd name="adj2" fmla="val 21175193"/>
              </a:avLst>
            </a:prstGeom>
            <a:ln w="28575">
              <a:solidFill>
                <a:srgbClr val="FFC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Condensed" panose="020B0606040200020203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DD52131-C029-4C41-B6C4-472E039152FB}"/>
                </a:ext>
              </a:extLst>
            </p:cNvPr>
            <p:cNvSpPr txBox="1"/>
            <p:nvPr/>
          </p:nvSpPr>
          <p:spPr>
            <a:xfrm>
              <a:off x="4553213" y="2095716"/>
              <a:ext cx="227973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C000"/>
                  </a:solidFill>
                  <a:latin typeface="Segoe Condensed" panose="020B0606040200020203" pitchFamily="34" charset="0"/>
                </a:rPr>
                <a:t>With microcontrollers, virtually </a:t>
              </a:r>
              <a:r>
                <a:rPr lang="en-US" b="1" dirty="0">
                  <a:solidFill>
                    <a:srgbClr val="FFC000"/>
                  </a:solidFill>
                  <a:latin typeface="Segoe Condensed" panose="020B0606040200020203" pitchFamily="34" charset="0"/>
                </a:rPr>
                <a:t>no current </a:t>
              </a:r>
              <a:r>
                <a:rPr lang="en-US" dirty="0">
                  <a:solidFill>
                    <a:srgbClr val="FFC000"/>
                  </a:solidFill>
                  <a:latin typeface="Segoe Condensed" panose="020B0606040200020203" pitchFamily="34" charset="0"/>
                </a:rPr>
                <a:t>flows into input pins</a:t>
              </a:r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1618A5E-1BA9-B94E-91AF-711AABB9BE79}"/>
              </a:ext>
            </a:extLst>
          </p:cNvPr>
          <p:cNvCxnSpPr>
            <a:cxnSpLocks/>
          </p:cNvCxnSpPr>
          <p:nvPr/>
        </p:nvCxnSpPr>
        <p:spPr>
          <a:xfrm flipH="1">
            <a:off x="1966584" y="-263047"/>
            <a:ext cx="588724" cy="0"/>
          </a:xfrm>
          <a:prstGeom prst="line">
            <a:avLst/>
          </a:prstGeom>
          <a:ln w="28575">
            <a:solidFill>
              <a:srgbClr val="FFC00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E5C01ACB-383C-7A4C-90D5-00BF4BCFF3AB}"/>
              </a:ext>
            </a:extLst>
          </p:cNvPr>
          <p:cNvGrpSpPr/>
          <p:nvPr/>
        </p:nvGrpSpPr>
        <p:grpSpPr>
          <a:xfrm>
            <a:off x="313151" y="3156559"/>
            <a:ext cx="2668125" cy="1463040"/>
            <a:chOff x="313151" y="3156559"/>
            <a:chExt cx="2668125" cy="1463040"/>
          </a:xfrm>
        </p:grpSpPr>
        <p:sp>
          <p:nvSpPr>
            <p:cNvPr id="16" name="Left Brace 15">
              <a:extLst>
                <a:ext uri="{FF2B5EF4-FFF2-40B4-BE49-F238E27FC236}">
                  <a16:creationId xmlns:a16="http://schemas.microsoft.com/office/drawing/2014/main" id="{6ACE0364-0B30-8643-BDCE-9AFF2FCA078B}"/>
                </a:ext>
              </a:extLst>
            </p:cNvPr>
            <p:cNvSpPr/>
            <p:nvPr/>
          </p:nvSpPr>
          <p:spPr>
            <a:xfrm>
              <a:off x="2793386" y="3156559"/>
              <a:ext cx="187890" cy="1463040"/>
            </a:xfrm>
            <a:prstGeom prst="leftBrace">
              <a:avLst/>
            </a:prstGeom>
            <a:ln w="254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Segoe Condensed" panose="020B0606040200020203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2E885A6-EDB2-2C4C-B75B-77B82CDB72AD}"/>
                </a:ext>
              </a:extLst>
            </p:cNvPr>
            <p:cNvSpPr txBox="1"/>
            <p:nvPr/>
          </p:nvSpPr>
          <p:spPr>
            <a:xfrm>
              <a:off x="313151" y="3419605"/>
              <a:ext cx="236060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rgbClr val="FFC000"/>
                  </a:solidFill>
                  <a:latin typeface="Segoe Condensed" panose="020B0606040200020203" pitchFamily="34" charset="0"/>
                </a:rPr>
                <a:t>No voltage difference across potentiometer. </a:t>
              </a:r>
              <a:br>
                <a:rPr lang="en-US" dirty="0">
                  <a:solidFill>
                    <a:srgbClr val="FFC000"/>
                  </a:solidFill>
                  <a:latin typeface="Segoe Condensed" panose="020B0606040200020203" pitchFamily="34" charset="0"/>
                </a:rPr>
              </a:br>
              <a:r>
                <a:rPr lang="en-US" dirty="0">
                  <a:solidFill>
                    <a:srgbClr val="FFC000"/>
                  </a:solidFill>
                  <a:latin typeface="Segoe Condensed" panose="020B0606040200020203" pitchFamily="34" charset="0"/>
                </a:rPr>
                <a:t>Thus, no current.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A6A2AB2-B320-0741-A83B-976C04A99DCE}"/>
              </a:ext>
            </a:extLst>
          </p:cNvPr>
          <p:cNvGrpSpPr/>
          <p:nvPr/>
        </p:nvGrpSpPr>
        <p:grpSpPr>
          <a:xfrm>
            <a:off x="2555308" y="4326023"/>
            <a:ext cx="3933175" cy="1665970"/>
            <a:chOff x="2555308" y="4326023"/>
            <a:chExt cx="3933175" cy="1665970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7FCA0950-1932-8A49-893D-C216909388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25436" y="4326023"/>
              <a:ext cx="0" cy="742640"/>
            </a:xfrm>
            <a:prstGeom prst="line">
              <a:avLst/>
            </a:prstGeom>
            <a:ln w="254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343877B-4FC1-674F-B52B-3DD20623A8AF}"/>
                </a:ext>
              </a:extLst>
            </p:cNvPr>
            <p:cNvSpPr txBox="1"/>
            <p:nvPr/>
          </p:nvSpPr>
          <p:spPr>
            <a:xfrm>
              <a:off x="2555308" y="5068663"/>
              <a:ext cx="393317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C000"/>
                  </a:solidFill>
                  <a:latin typeface="Segoe Condensed" panose="020B0606040200020203" pitchFamily="34" charset="0"/>
                </a:defRPr>
              </a:lvl1pPr>
            </a:lstStyle>
            <a:p>
              <a:r>
                <a:rPr lang="en-US" dirty="0"/>
                <a:t>No current through potentiometer means that voltage at the input pin (V</a:t>
              </a:r>
              <a:r>
                <a:rPr lang="en-US" baseline="-25000" dirty="0"/>
                <a:t>A0</a:t>
              </a:r>
              <a:r>
                <a:rPr lang="en-US" dirty="0"/>
                <a:t>) remains 5V regardless of potentiometer wiper position</a:t>
              </a:r>
            </a:p>
          </p:txBody>
        </p:sp>
      </p:grpSp>
      <p:sp>
        <p:nvSpPr>
          <p:cNvPr id="19" name="Freeform: Shape 14">
            <a:extLst>
              <a:ext uri="{FF2B5EF4-FFF2-40B4-BE49-F238E27FC236}">
                <a16:creationId xmlns:a16="http://schemas.microsoft.com/office/drawing/2014/main" id="{2C5FF7F1-4306-0E49-B18F-3C8C141FE90E}"/>
              </a:ext>
            </a:extLst>
          </p:cNvPr>
          <p:cNvSpPr/>
          <p:nvPr/>
        </p:nvSpPr>
        <p:spPr>
          <a:xfrm rot="5400000">
            <a:off x="3614381" y="3736238"/>
            <a:ext cx="1045840" cy="365751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rgbClr val="08F00D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049F4C8-7508-C54E-91D0-74B28AB7B7F0}"/>
              </a:ext>
            </a:extLst>
          </p:cNvPr>
          <p:cNvCxnSpPr/>
          <p:nvPr/>
        </p:nvCxnSpPr>
        <p:spPr>
          <a:xfrm rot="5400000">
            <a:off x="4679432" y="3546606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33160502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22" presetClass="entr" presetSubtype="1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A1161BF-C1F5-5043-809D-FF1C4CC3870C}"/>
              </a:ext>
            </a:extLst>
          </p:cNvPr>
          <p:cNvGrpSpPr/>
          <p:nvPr/>
        </p:nvGrpSpPr>
        <p:grpSpPr>
          <a:xfrm>
            <a:off x="3218180" y="2574913"/>
            <a:ext cx="1758941" cy="1726601"/>
            <a:chOff x="6559550" y="1784350"/>
            <a:chExt cx="1758941" cy="1726601"/>
          </a:xfrm>
        </p:grpSpPr>
        <p:sp>
          <p:nvSpPr>
            <p:cNvPr id="12" name="Block Arc 11">
              <a:extLst>
                <a:ext uri="{FF2B5EF4-FFF2-40B4-BE49-F238E27FC236}">
                  <a16:creationId xmlns:a16="http://schemas.microsoft.com/office/drawing/2014/main" id="{B37C743E-52F4-3D46-85A0-7D86535DD75A}"/>
                </a:ext>
              </a:extLst>
            </p:cNvPr>
            <p:cNvSpPr/>
            <p:nvPr/>
          </p:nvSpPr>
          <p:spPr>
            <a:xfrm rot="2556051">
              <a:off x="6686986" y="1880521"/>
              <a:ext cx="1505349" cy="1505349"/>
            </a:xfrm>
            <a:prstGeom prst="blockArc">
              <a:avLst>
                <a:gd name="adj1" fmla="val 5712898"/>
                <a:gd name="adj2" fmla="val 21469375"/>
                <a:gd name="adj3" fmla="val 1338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Freeform: Shape 16">
              <a:extLst>
                <a:ext uri="{FF2B5EF4-FFF2-40B4-BE49-F238E27FC236}">
                  <a16:creationId xmlns:a16="http://schemas.microsoft.com/office/drawing/2014/main" id="{8995D183-6583-B147-B2D3-FE477E2F9F62}"/>
                </a:ext>
              </a:extLst>
            </p:cNvPr>
            <p:cNvSpPr/>
            <p:nvPr/>
          </p:nvSpPr>
          <p:spPr>
            <a:xfrm>
              <a:off x="6866625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BE23C1-4700-354B-AE75-48C1F221864A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60" y="2827766"/>
              <a:ext cx="0" cy="676656"/>
            </a:xfrm>
            <a:prstGeom prst="line">
              <a:avLst/>
            </a:pr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5" name="Freeform: Shape 44">
              <a:extLst>
                <a:ext uri="{FF2B5EF4-FFF2-40B4-BE49-F238E27FC236}">
                  <a16:creationId xmlns:a16="http://schemas.microsoft.com/office/drawing/2014/main" id="{510C233A-8E3B-7847-A8DC-CE98F3C8E2B5}"/>
                </a:ext>
              </a:extLst>
            </p:cNvPr>
            <p:cNvSpPr/>
            <p:nvPr/>
          </p:nvSpPr>
          <p:spPr>
            <a:xfrm flipH="1">
              <a:off x="7818090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0021B94-CD81-EC46-B876-F600228D675E}"/>
                </a:ext>
              </a:extLst>
            </p:cNvPr>
            <p:cNvSpPr/>
            <p:nvPr/>
          </p:nvSpPr>
          <p:spPr>
            <a:xfrm>
              <a:off x="6559550" y="1784350"/>
              <a:ext cx="1758941" cy="1524000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BB8D90-407E-CE4B-BEBB-C5B1EB3BECBB}"/>
                </a:ext>
              </a:extLst>
            </p:cNvPr>
            <p:cNvGrpSpPr/>
            <p:nvPr/>
          </p:nvGrpSpPr>
          <p:grpSpPr>
            <a:xfrm>
              <a:off x="6970143" y="2130724"/>
              <a:ext cx="939034" cy="938776"/>
              <a:chOff x="6970143" y="2130724"/>
              <a:chExt cx="939034" cy="93877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7C854A28-A195-D046-8AF9-0E9594FC8859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709871" cy="709742"/>
                <a:chOff x="6970143" y="2130724"/>
                <a:chExt cx="709871" cy="709742"/>
              </a:xfrm>
            </p:grpSpPr>
            <p:sp>
              <p:nvSpPr>
                <p:cNvPr id="20" name="Circle: Hollow 9">
                  <a:extLst>
                    <a:ext uri="{FF2B5EF4-FFF2-40B4-BE49-F238E27FC236}">
                      <a16:creationId xmlns:a16="http://schemas.microsoft.com/office/drawing/2014/main" id="{56D3148C-BB47-BA41-A91E-DAAC4764F93A}"/>
                    </a:ext>
                  </a:extLst>
                </p:cNvPr>
                <p:cNvSpPr/>
                <p:nvPr/>
              </p:nvSpPr>
              <p:spPr>
                <a:xfrm>
                  <a:off x="7199306" y="2359758"/>
                  <a:ext cx="480708" cy="480708"/>
                </a:xfrm>
                <a:prstGeom prst="donut">
                  <a:avLst>
                    <a:gd name="adj" fmla="val 23335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D815F8DD-49EB-2D4C-A5BA-1909FD64F035}"/>
                    </a:ext>
                  </a:extLst>
                </p:cNvPr>
                <p:cNvCxnSpPr>
                  <a:stCxn id="20" idx="1"/>
                </p:cNvCxnSpPr>
                <p:nvPr/>
              </p:nvCxnSpPr>
              <p:spPr>
                <a:xfrm flipH="1" flipV="1">
                  <a:off x="6970143" y="2130724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C219751C-8707-9C4C-9835-41A1F4A45F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9616" y="2770068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>
                    <a:alpha val="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AA668AC-A3D9-DE4D-AE11-E497ED42F59A}"/>
              </a:ext>
            </a:extLst>
          </p:cNvPr>
          <p:cNvSpPr txBox="1"/>
          <p:nvPr/>
        </p:nvSpPr>
        <p:spPr>
          <a:xfrm>
            <a:off x="3433839" y="4331791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309382-9881-264A-9BE2-242FAB562A2F}"/>
              </a:ext>
            </a:extLst>
          </p:cNvPr>
          <p:cNvSpPr txBox="1"/>
          <p:nvPr/>
        </p:nvSpPr>
        <p:spPr>
          <a:xfrm>
            <a:off x="4179445" y="4331791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932ED5-3179-0742-8E00-0628D9FD40C6}"/>
              </a:ext>
            </a:extLst>
          </p:cNvPr>
          <p:cNvSpPr txBox="1"/>
          <p:nvPr/>
        </p:nvSpPr>
        <p:spPr>
          <a:xfrm>
            <a:off x="3961103" y="4331791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52586AF-B6BA-4742-A77A-0442D2371DB1}"/>
              </a:ext>
            </a:extLst>
          </p:cNvPr>
          <p:cNvCxnSpPr>
            <a:cxnSpLocks/>
          </p:cNvCxnSpPr>
          <p:nvPr/>
        </p:nvCxnSpPr>
        <p:spPr>
          <a:xfrm>
            <a:off x="4094040" y="4637919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E2F7B9E3-A154-6B45-8511-F4609051F42F}"/>
              </a:ext>
            </a:extLst>
          </p:cNvPr>
          <p:cNvSpPr txBox="1"/>
          <p:nvPr/>
        </p:nvSpPr>
        <p:spPr>
          <a:xfrm>
            <a:off x="3413589" y="4965939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29" name="Freeform: Shape 14">
            <a:extLst>
              <a:ext uri="{FF2B5EF4-FFF2-40B4-BE49-F238E27FC236}">
                <a16:creationId xmlns:a16="http://schemas.microsoft.com/office/drawing/2014/main" id="{57621593-FC5B-214E-AF9F-881A932A67DC}"/>
              </a:ext>
            </a:extLst>
          </p:cNvPr>
          <p:cNvSpPr/>
          <p:nvPr/>
        </p:nvSpPr>
        <p:spPr>
          <a:xfrm rot="5400000">
            <a:off x="6375175" y="3365455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3FA239E-B9E6-9142-AFB1-BF99A940279F}"/>
              </a:ext>
            </a:extLst>
          </p:cNvPr>
          <p:cNvCxnSpPr/>
          <p:nvPr/>
        </p:nvCxnSpPr>
        <p:spPr>
          <a:xfrm rot="5400000">
            <a:off x="7813108" y="3201800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1081184-E9F2-8F4A-968B-F57EB1AB345A}"/>
              </a:ext>
            </a:extLst>
          </p:cNvPr>
          <p:cNvCxnSpPr>
            <a:cxnSpLocks/>
          </p:cNvCxnSpPr>
          <p:nvPr/>
        </p:nvCxnSpPr>
        <p:spPr>
          <a:xfrm rot="16200000">
            <a:off x="8798861" y="3368495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81BD91E-A620-A44A-898C-FA42F71EA6B1}"/>
              </a:ext>
            </a:extLst>
          </p:cNvPr>
          <p:cNvSpPr txBox="1"/>
          <p:nvPr/>
        </p:nvSpPr>
        <p:spPr>
          <a:xfrm>
            <a:off x="8941593" y="3349439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66D14D9-8296-F247-B210-316B167DAFDD}"/>
              </a:ext>
            </a:extLst>
          </p:cNvPr>
          <p:cNvSpPr txBox="1"/>
          <p:nvPr/>
        </p:nvSpPr>
        <p:spPr>
          <a:xfrm>
            <a:off x="8302590" y="3368477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3F3AC54-8532-C14B-9E13-93C2E4C6BC51}"/>
              </a:ext>
            </a:extLst>
          </p:cNvPr>
          <p:cNvSpPr txBox="1"/>
          <p:nvPr/>
        </p:nvSpPr>
        <p:spPr>
          <a:xfrm>
            <a:off x="6901032" y="446724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D6532-035F-A945-A1F3-C958A90D3BC4}"/>
              </a:ext>
            </a:extLst>
          </p:cNvPr>
          <p:cNvSpPr txBox="1"/>
          <p:nvPr/>
        </p:nvSpPr>
        <p:spPr>
          <a:xfrm>
            <a:off x="6901039" y="2277895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6C21202-9AA5-034E-A6A4-AD7AE0955D62}"/>
              </a:ext>
            </a:extLst>
          </p:cNvPr>
          <p:cNvSpPr txBox="1"/>
          <p:nvPr/>
        </p:nvSpPr>
        <p:spPr>
          <a:xfrm>
            <a:off x="141963" y="980941"/>
            <a:ext cx="120500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Let’s hook up the potentiometer to the microcontroller the correct way. </a:t>
            </a:r>
          </a:p>
          <a:p>
            <a:pPr algn="ctr"/>
            <a:r>
              <a:rPr lang="en-US" sz="2800" dirty="0">
                <a:latin typeface="Segoe Condensed" panose="020B0606040200020203" pitchFamily="34" charset="0"/>
              </a:rPr>
              <a:t>All </a:t>
            </a:r>
            <a:r>
              <a:rPr lang="en-US" sz="2800" b="1" dirty="0">
                <a:latin typeface="Segoe Condensed" panose="020B0606040200020203" pitchFamily="34" charset="0"/>
              </a:rPr>
              <a:t>three legs </a:t>
            </a:r>
            <a:r>
              <a:rPr lang="en-US" sz="2800" dirty="0">
                <a:latin typeface="Segoe Condensed" panose="020B0606040200020203" pitchFamily="34" charset="0"/>
              </a:rPr>
              <a:t>should have a connection.</a:t>
            </a:r>
          </a:p>
        </p:txBody>
      </p:sp>
    </p:spTree>
    <p:extLst>
      <p:ext uri="{BB962C8B-B14F-4D97-AF65-F5344CB8AC3E}">
        <p14:creationId xmlns:p14="http://schemas.microsoft.com/office/powerpoint/2010/main" val="1266018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FA1161BF-C1F5-5043-809D-FF1C4CC3870C}"/>
              </a:ext>
            </a:extLst>
          </p:cNvPr>
          <p:cNvGrpSpPr/>
          <p:nvPr/>
        </p:nvGrpSpPr>
        <p:grpSpPr>
          <a:xfrm>
            <a:off x="3218180" y="2574913"/>
            <a:ext cx="1758941" cy="1726601"/>
            <a:chOff x="6559550" y="1784350"/>
            <a:chExt cx="1758941" cy="1726601"/>
          </a:xfrm>
        </p:grpSpPr>
        <p:sp>
          <p:nvSpPr>
            <p:cNvPr id="12" name="Block Arc 11">
              <a:extLst>
                <a:ext uri="{FF2B5EF4-FFF2-40B4-BE49-F238E27FC236}">
                  <a16:creationId xmlns:a16="http://schemas.microsoft.com/office/drawing/2014/main" id="{B37C743E-52F4-3D46-85A0-7D86535DD75A}"/>
                </a:ext>
              </a:extLst>
            </p:cNvPr>
            <p:cNvSpPr/>
            <p:nvPr/>
          </p:nvSpPr>
          <p:spPr>
            <a:xfrm rot="2556051">
              <a:off x="6686986" y="1880521"/>
              <a:ext cx="1505349" cy="1505349"/>
            </a:xfrm>
            <a:prstGeom prst="blockArc">
              <a:avLst>
                <a:gd name="adj1" fmla="val 5712898"/>
                <a:gd name="adj2" fmla="val 21469375"/>
                <a:gd name="adj3" fmla="val 1338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3" name="Freeform: Shape 16">
              <a:extLst>
                <a:ext uri="{FF2B5EF4-FFF2-40B4-BE49-F238E27FC236}">
                  <a16:creationId xmlns:a16="http://schemas.microsoft.com/office/drawing/2014/main" id="{8995D183-6583-B147-B2D3-FE477E2F9F62}"/>
                </a:ext>
              </a:extLst>
            </p:cNvPr>
            <p:cNvSpPr/>
            <p:nvPr/>
          </p:nvSpPr>
          <p:spPr>
            <a:xfrm>
              <a:off x="6866625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3BE23C1-4700-354B-AE75-48C1F221864A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60" y="2827766"/>
              <a:ext cx="0" cy="676656"/>
            </a:xfrm>
            <a:prstGeom prst="line">
              <a:avLst/>
            </a:pr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5" name="Freeform: Shape 44">
              <a:extLst>
                <a:ext uri="{FF2B5EF4-FFF2-40B4-BE49-F238E27FC236}">
                  <a16:creationId xmlns:a16="http://schemas.microsoft.com/office/drawing/2014/main" id="{510C233A-8E3B-7847-A8DC-CE98F3C8E2B5}"/>
                </a:ext>
              </a:extLst>
            </p:cNvPr>
            <p:cNvSpPr/>
            <p:nvPr/>
          </p:nvSpPr>
          <p:spPr>
            <a:xfrm flipH="1">
              <a:off x="7818090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0021B94-CD81-EC46-B876-F600228D675E}"/>
                </a:ext>
              </a:extLst>
            </p:cNvPr>
            <p:cNvSpPr/>
            <p:nvPr/>
          </p:nvSpPr>
          <p:spPr>
            <a:xfrm>
              <a:off x="6559550" y="1784350"/>
              <a:ext cx="1758941" cy="1524000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6BB8D90-407E-CE4B-BEBB-C5B1EB3BECBB}"/>
                </a:ext>
              </a:extLst>
            </p:cNvPr>
            <p:cNvGrpSpPr/>
            <p:nvPr/>
          </p:nvGrpSpPr>
          <p:grpSpPr>
            <a:xfrm>
              <a:off x="6970143" y="2130724"/>
              <a:ext cx="939034" cy="938776"/>
              <a:chOff x="6970143" y="2130724"/>
              <a:chExt cx="939034" cy="938776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7C854A28-A195-D046-8AF9-0E9594FC8859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709871" cy="709742"/>
                <a:chOff x="6970143" y="2130724"/>
                <a:chExt cx="709871" cy="709742"/>
              </a:xfrm>
            </p:grpSpPr>
            <p:sp>
              <p:nvSpPr>
                <p:cNvPr id="20" name="Circle: Hollow 9">
                  <a:extLst>
                    <a:ext uri="{FF2B5EF4-FFF2-40B4-BE49-F238E27FC236}">
                      <a16:creationId xmlns:a16="http://schemas.microsoft.com/office/drawing/2014/main" id="{56D3148C-BB47-BA41-A91E-DAAC4764F93A}"/>
                    </a:ext>
                  </a:extLst>
                </p:cNvPr>
                <p:cNvSpPr/>
                <p:nvPr/>
              </p:nvSpPr>
              <p:spPr>
                <a:xfrm>
                  <a:off x="7199306" y="2359758"/>
                  <a:ext cx="480708" cy="480708"/>
                </a:xfrm>
                <a:prstGeom prst="donut">
                  <a:avLst>
                    <a:gd name="adj" fmla="val 23335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21" name="Straight Connector 20">
                  <a:extLst>
                    <a:ext uri="{FF2B5EF4-FFF2-40B4-BE49-F238E27FC236}">
                      <a16:creationId xmlns:a16="http://schemas.microsoft.com/office/drawing/2014/main" id="{D815F8DD-49EB-2D4C-A5BA-1909FD64F035}"/>
                    </a:ext>
                  </a:extLst>
                </p:cNvPr>
                <p:cNvCxnSpPr>
                  <a:stCxn id="20" idx="1"/>
                </p:cNvCxnSpPr>
                <p:nvPr/>
              </p:nvCxnSpPr>
              <p:spPr>
                <a:xfrm flipH="1" flipV="1">
                  <a:off x="6970143" y="2130724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C219751C-8707-9C4C-9835-41A1F4A45FA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9616" y="2770068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>
                    <a:alpha val="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BAA668AC-A3D9-DE4D-AE11-E497ED42F59A}"/>
              </a:ext>
            </a:extLst>
          </p:cNvPr>
          <p:cNvSpPr txBox="1"/>
          <p:nvPr/>
        </p:nvSpPr>
        <p:spPr>
          <a:xfrm>
            <a:off x="3321502" y="403017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E309382-9881-264A-9BE2-242FAB562A2F}"/>
              </a:ext>
            </a:extLst>
          </p:cNvPr>
          <p:cNvSpPr txBox="1"/>
          <p:nvPr/>
        </p:nvSpPr>
        <p:spPr>
          <a:xfrm>
            <a:off x="4067108" y="403017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932ED5-3179-0742-8E00-0628D9FD40C6}"/>
              </a:ext>
            </a:extLst>
          </p:cNvPr>
          <p:cNvSpPr txBox="1"/>
          <p:nvPr/>
        </p:nvSpPr>
        <p:spPr>
          <a:xfrm>
            <a:off x="3848766" y="403017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29" name="Freeform: Shape 14">
            <a:extLst>
              <a:ext uri="{FF2B5EF4-FFF2-40B4-BE49-F238E27FC236}">
                <a16:creationId xmlns:a16="http://schemas.microsoft.com/office/drawing/2014/main" id="{57621593-FC5B-214E-AF9F-881A932A67DC}"/>
              </a:ext>
            </a:extLst>
          </p:cNvPr>
          <p:cNvSpPr/>
          <p:nvPr/>
        </p:nvSpPr>
        <p:spPr>
          <a:xfrm rot="5400000">
            <a:off x="6375176" y="3365456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3FA239E-B9E6-9142-AFB1-BF99A940279F}"/>
              </a:ext>
            </a:extLst>
          </p:cNvPr>
          <p:cNvCxnSpPr/>
          <p:nvPr/>
        </p:nvCxnSpPr>
        <p:spPr>
          <a:xfrm rot="5400000">
            <a:off x="7813109" y="3201801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3F3AC54-8532-C14B-9E13-93C2E4C6BC51}"/>
              </a:ext>
            </a:extLst>
          </p:cNvPr>
          <p:cNvSpPr txBox="1"/>
          <p:nvPr/>
        </p:nvSpPr>
        <p:spPr>
          <a:xfrm>
            <a:off x="6659804" y="417958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6D6532-035F-A945-A1F3-C958A90D3BC4}"/>
              </a:ext>
            </a:extLst>
          </p:cNvPr>
          <p:cNvSpPr txBox="1"/>
          <p:nvPr/>
        </p:nvSpPr>
        <p:spPr>
          <a:xfrm>
            <a:off x="6659804" y="2525917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50A042D-126B-F64E-B5F5-16DA30F78C6A}"/>
              </a:ext>
            </a:extLst>
          </p:cNvPr>
          <p:cNvGrpSpPr/>
          <p:nvPr/>
        </p:nvGrpSpPr>
        <p:grpSpPr>
          <a:xfrm>
            <a:off x="6903301" y="1820815"/>
            <a:ext cx="602108" cy="886904"/>
            <a:chOff x="5202983" y="2386395"/>
            <a:chExt cx="602108" cy="886904"/>
          </a:xfrm>
        </p:grpSpPr>
        <p:sp>
          <p:nvSpPr>
            <p:cNvPr id="32" name="Freeform: Shape 76">
              <a:extLst>
                <a:ext uri="{FF2B5EF4-FFF2-40B4-BE49-F238E27FC236}">
                  <a16:creationId xmlns:a16="http://schemas.microsoft.com/office/drawing/2014/main" id="{12163127-84E2-9D4B-A2BD-FFC67C7C947B}"/>
                </a:ext>
              </a:extLst>
            </p:cNvPr>
            <p:cNvSpPr/>
            <p:nvPr/>
          </p:nvSpPr>
          <p:spPr>
            <a:xfrm>
              <a:off x="5499671" y="2725233"/>
              <a:ext cx="0" cy="548066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  <a:gd name="connsiteX0" fmla="*/ 0 w 0"/>
                <a:gd name="connsiteY0" fmla="*/ 317500 h 317500"/>
                <a:gd name="connsiteX1" fmla="*/ 0 w 0"/>
                <a:gd name="connsiteY1" fmla="*/ 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317500">
                  <a:moveTo>
                    <a:pt x="0" y="317500"/>
                  </a:moveTo>
                  <a:lnTo>
                    <a:pt x="0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365983-DA05-6C4B-A24A-BC9AE4ABF261}"/>
                </a:ext>
              </a:extLst>
            </p:cNvPr>
            <p:cNvSpPr txBox="1"/>
            <p:nvPr/>
          </p:nvSpPr>
          <p:spPr>
            <a:xfrm>
              <a:off x="5202983" y="2386395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5V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2E34E663-0100-3D41-A6E3-C7ACFD4AD1B7}"/>
              </a:ext>
            </a:extLst>
          </p:cNvPr>
          <p:cNvGrpSpPr/>
          <p:nvPr/>
        </p:nvGrpSpPr>
        <p:grpSpPr>
          <a:xfrm>
            <a:off x="2586615" y="3688656"/>
            <a:ext cx="1145521" cy="886891"/>
            <a:chOff x="2586615" y="3688656"/>
            <a:chExt cx="1145521" cy="886891"/>
          </a:xfrm>
        </p:grpSpPr>
        <p:sp>
          <p:nvSpPr>
            <p:cNvPr id="43" name="Freeform: Shape 85">
              <a:extLst>
                <a:ext uri="{FF2B5EF4-FFF2-40B4-BE49-F238E27FC236}">
                  <a16:creationId xmlns:a16="http://schemas.microsoft.com/office/drawing/2014/main" id="{0F237176-8E89-0A47-B2DF-7E9A85581BA7}"/>
                </a:ext>
              </a:extLst>
            </p:cNvPr>
            <p:cNvSpPr/>
            <p:nvPr/>
          </p:nvSpPr>
          <p:spPr>
            <a:xfrm>
              <a:off x="2894256" y="4027481"/>
              <a:ext cx="837880" cy="548066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  <a:gd name="connsiteX0" fmla="*/ 330200 w 330200"/>
                <a:gd name="connsiteY0" fmla="*/ 317500 h 317500"/>
                <a:gd name="connsiteX1" fmla="*/ 251332 w 330200"/>
                <a:gd name="connsiteY1" fmla="*/ 309569 h 317500"/>
                <a:gd name="connsiteX2" fmla="*/ 0 w 330200"/>
                <a:gd name="connsiteY2" fmla="*/ 317500 h 317500"/>
                <a:gd name="connsiteX3" fmla="*/ 0 w 330200"/>
                <a:gd name="connsiteY3" fmla="*/ 0 h 317500"/>
                <a:gd name="connsiteX0" fmla="*/ 254954 w 254954"/>
                <a:gd name="connsiteY0" fmla="*/ 63524 h 317500"/>
                <a:gd name="connsiteX1" fmla="*/ 251332 w 254954"/>
                <a:gd name="connsiteY1" fmla="*/ 309569 h 317500"/>
                <a:gd name="connsiteX2" fmla="*/ 0 w 254954"/>
                <a:gd name="connsiteY2" fmla="*/ 317500 h 317500"/>
                <a:gd name="connsiteX3" fmla="*/ 0 w 254954"/>
                <a:gd name="connsiteY3" fmla="*/ 0 h 317500"/>
                <a:gd name="connsiteX0" fmla="*/ 251192 w 251665"/>
                <a:gd name="connsiteY0" fmla="*/ 121576 h 317500"/>
                <a:gd name="connsiteX1" fmla="*/ 251332 w 251665"/>
                <a:gd name="connsiteY1" fmla="*/ 309569 h 317500"/>
                <a:gd name="connsiteX2" fmla="*/ 0 w 251665"/>
                <a:gd name="connsiteY2" fmla="*/ 317500 h 317500"/>
                <a:gd name="connsiteX3" fmla="*/ 0 w 251665"/>
                <a:gd name="connsiteY3" fmla="*/ 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1665" h="317500">
                  <a:moveTo>
                    <a:pt x="251192" y="121576"/>
                  </a:moveTo>
                  <a:cubicBezTo>
                    <a:pt x="249985" y="203591"/>
                    <a:pt x="252539" y="227554"/>
                    <a:pt x="251332" y="309569"/>
                  </a:cubicBezTo>
                  <a:lnTo>
                    <a:pt x="0" y="317500"/>
                  </a:lnTo>
                  <a:lnTo>
                    <a:pt x="0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511F965-BA17-9E42-95EF-3B68DA335916}"/>
                </a:ext>
              </a:extLst>
            </p:cNvPr>
            <p:cNvSpPr txBox="1"/>
            <p:nvPr/>
          </p:nvSpPr>
          <p:spPr>
            <a:xfrm>
              <a:off x="2586615" y="3688656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5V</a:t>
              </a: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54576C84-F4E1-704E-98EF-74C5E3502C96}"/>
              </a:ext>
            </a:extLst>
          </p:cNvPr>
          <p:cNvGrpSpPr/>
          <p:nvPr/>
        </p:nvGrpSpPr>
        <p:grpSpPr>
          <a:xfrm>
            <a:off x="8145861" y="2027649"/>
            <a:ext cx="3403223" cy="3858016"/>
            <a:chOff x="8145861" y="2027649"/>
            <a:chExt cx="3403223" cy="3858016"/>
          </a:xfrm>
        </p:grpSpPr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36D929A3-2304-D741-AD99-18246C9AEE1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145862" y="3529568"/>
              <a:ext cx="1586861" cy="0"/>
            </a:xfrm>
            <a:prstGeom prst="straightConnector1">
              <a:avLst/>
            </a:prstGeom>
            <a:noFill/>
            <a:ln w="44450" cap="rnd">
              <a:solidFill>
                <a:schemeClr val="tx1"/>
              </a:solidFill>
              <a:round/>
              <a:headEnd type="none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7" name="Freeform 46">
              <a:extLst>
                <a:ext uri="{FF2B5EF4-FFF2-40B4-BE49-F238E27FC236}">
                  <a16:creationId xmlns:a16="http://schemas.microsoft.com/office/drawing/2014/main" id="{B30EE0AD-257D-0D44-B023-903FD42D1917}"/>
                </a:ext>
              </a:extLst>
            </p:cNvPr>
            <p:cNvSpPr/>
            <p:nvPr/>
          </p:nvSpPr>
          <p:spPr>
            <a:xfrm>
              <a:off x="9251763" y="2027649"/>
              <a:ext cx="2127016" cy="3858016"/>
            </a:xfrm>
            <a:custGeom>
              <a:avLst/>
              <a:gdLst>
                <a:gd name="connsiteX0" fmla="*/ 0 w 4584526"/>
                <a:gd name="connsiteY0" fmla="*/ 2993720 h 2993720"/>
                <a:gd name="connsiteX1" fmla="*/ 0 w 4584526"/>
                <a:gd name="connsiteY1" fmla="*/ 0 h 2993720"/>
                <a:gd name="connsiteX2" fmla="*/ 4584526 w 4584526"/>
                <a:gd name="connsiteY2" fmla="*/ 0 h 2993720"/>
                <a:gd name="connsiteX3" fmla="*/ 4584526 w 4584526"/>
                <a:gd name="connsiteY3" fmla="*/ 363255 h 2993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4526" h="2993720">
                  <a:moveTo>
                    <a:pt x="0" y="2993720"/>
                  </a:moveTo>
                  <a:lnTo>
                    <a:pt x="0" y="0"/>
                  </a:lnTo>
                  <a:lnTo>
                    <a:pt x="4584526" y="0"/>
                  </a:lnTo>
                  <a:lnTo>
                    <a:pt x="4584526" y="363255"/>
                  </a:lnTo>
                </a:path>
              </a:pathLst>
            </a:custGeom>
            <a:noFill/>
            <a:ln w="31750" cap="sq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5E9D3CE-F011-6243-9369-6026207B8F8E}"/>
                </a:ext>
              </a:extLst>
            </p:cNvPr>
            <p:cNvSpPr txBox="1"/>
            <p:nvPr/>
          </p:nvSpPr>
          <p:spPr>
            <a:xfrm>
              <a:off x="9081457" y="2068895"/>
              <a:ext cx="24676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Microcontroller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35DCF3C-5E45-F64E-9E4E-97FB1EB1AAAE}"/>
                </a:ext>
              </a:extLst>
            </p:cNvPr>
            <p:cNvSpPr txBox="1"/>
            <p:nvPr/>
          </p:nvSpPr>
          <p:spPr>
            <a:xfrm>
              <a:off x="8145861" y="3155253"/>
              <a:ext cx="13299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Input pin</a:t>
              </a:r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38B141EC-99A0-204F-85E4-E2E80F7C0FCF}"/>
              </a:ext>
            </a:extLst>
          </p:cNvPr>
          <p:cNvSpPr txBox="1"/>
          <p:nvPr/>
        </p:nvSpPr>
        <p:spPr>
          <a:xfrm>
            <a:off x="567848" y="1188006"/>
            <a:ext cx="53356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Leg 1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to </a:t>
            </a:r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Vcc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Segoe Condensed" panose="020B0606040200020203" pitchFamily="34" charset="0"/>
            </a:endParaRP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Leg 2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to the microcontroller’s analog input pin</a:t>
            </a:r>
          </a:p>
          <a:p>
            <a:r>
              <a:rPr 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Leg 3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to GND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D95A08E4-66FE-2B4E-BDD8-9AD121D2B33B}"/>
              </a:ext>
            </a:extLst>
          </p:cNvPr>
          <p:cNvGrpSpPr/>
          <p:nvPr/>
        </p:nvGrpSpPr>
        <p:grpSpPr>
          <a:xfrm>
            <a:off x="1882299" y="4249070"/>
            <a:ext cx="3337971" cy="1688267"/>
            <a:chOff x="1882299" y="4249070"/>
            <a:chExt cx="3337971" cy="1688267"/>
          </a:xfrm>
        </p:grpSpPr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DFD9D7BE-495E-C348-8FDC-01EEFA09E8E9}"/>
                </a:ext>
              </a:extLst>
            </p:cNvPr>
            <p:cNvSpPr/>
            <p:nvPr/>
          </p:nvSpPr>
          <p:spPr>
            <a:xfrm>
              <a:off x="2379945" y="4972833"/>
              <a:ext cx="2761759" cy="964504"/>
            </a:xfrm>
            <a:custGeom>
              <a:avLst/>
              <a:gdLst>
                <a:gd name="connsiteX0" fmla="*/ 0 w 3707704"/>
                <a:gd name="connsiteY0" fmla="*/ 901874 h 964504"/>
                <a:gd name="connsiteX1" fmla="*/ 0 w 3707704"/>
                <a:gd name="connsiteY1" fmla="*/ 0 h 964504"/>
                <a:gd name="connsiteX2" fmla="*/ 3707704 w 3707704"/>
                <a:gd name="connsiteY2" fmla="*/ 0 h 964504"/>
                <a:gd name="connsiteX3" fmla="*/ 3707704 w 3707704"/>
                <a:gd name="connsiteY3" fmla="*/ 964504 h 96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07704" h="964504">
                  <a:moveTo>
                    <a:pt x="0" y="901874"/>
                  </a:moveTo>
                  <a:lnTo>
                    <a:pt x="0" y="0"/>
                  </a:lnTo>
                  <a:lnTo>
                    <a:pt x="3707704" y="0"/>
                  </a:lnTo>
                  <a:lnTo>
                    <a:pt x="3707704" y="964504"/>
                  </a:lnTo>
                </a:path>
              </a:pathLst>
            </a:custGeom>
            <a:noFill/>
            <a:ln w="31750" cap="sq"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bg1">
                    <a:lumMod val="50000"/>
                  </a:schemeClr>
                </a:solidFill>
              </a:endParaRP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791D435-DF1D-1B45-995C-3B908ECCFD9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091975" y="4249070"/>
              <a:ext cx="0" cy="1074392"/>
            </a:xfrm>
            <a:prstGeom prst="straightConnector1">
              <a:avLst/>
            </a:prstGeom>
            <a:noFill/>
            <a:ln w="44450" cap="rnd">
              <a:solidFill>
                <a:schemeClr val="tx1"/>
              </a:solidFill>
              <a:round/>
              <a:headEnd type="none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2072428-5FE9-554E-88F7-B1CEB2733A82}"/>
                </a:ext>
              </a:extLst>
            </p:cNvPr>
            <p:cNvSpPr txBox="1"/>
            <p:nvPr/>
          </p:nvSpPr>
          <p:spPr>
            <a:xfrm>
              <a:off x="3890291" y="4614126"/>
              <a:ext cx="13299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Input pin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EC628662-E3CA-CB4F-8FDD-83CC057FEDD9}"/>
                </a:ext>
              </a:extLst>
            </p:cNvPr>
            <p:cNvSpPr txBox="1"/>
            <p:nvPr/>
          </p:nvSpPr>
          <p:spPr>
            <a:xfrm>
              <a:off x="1882299" y="5003804"/>
              <a:ext cx="246762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Microcontroller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E4D1CE4-E4FD-7F46-9C28-B22D28A88B94}"/>
              </a:ext>
            </a:extLst>
          </p:cNvPr>
          <p:cNvGrpSpPr/>
          <p:nvPr/>
        </p:nvGrpSpPr>
        <p:grpSpPr>
          <a:xfrm>
            <a:off x="6887772" y="4393436"/>
            <a:ext cx="602108" cy="1180044"/>
            <a:chOff x="7582720" y="3695431"/>
            <a:chExt cx="602108" cy="1180044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C3802F65-B421-ED47-B8F7-53552C71AD3A}"/>
                </a:ext>
              </a:extLst>
            </p:cNvPr>
            <p:cNvGrpSpPr/>
            <p:nvPr/>
          </p:nvGrpSpPr>
          <p:grpSpPr>
            <a:xfrm>
              <a:off x="7646116" y="3695431"/>
              <a:ext cx="499080" cy="699309"/>
              <a:chOff x="7964424" y="-106172"/>
              <a:chExt cx="673139" cy="943200"/>
            </a:xfrm>
          </p:grpSpPr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7F22E04D-16DD-9D45-A36B-082E505CFA72}"/>
                  </a:ext>
                </a:extLst>
              </p:cNvPr>
              <p:cNvCxnSpPr/>
              <p:nvPr/>
            </p:nvCxnSpPr>
            <p:spPr>
              <a:xfrm>
                <a:off x="8295132" y="-106172"/>
                <a:ext cx="0" cy="539496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26BD04A2-AAB9-6F4C-97BE-00B68B2C76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64424" y="466580"/>
                <a:ext cx="673139" cy="0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11528C1D-E07C-EA43-8046-20814038838F}"/>
                  </a:ext>
                </a:extLst>
              </p:cNvPr>
              <p:cNvCxnSpPr/>
              <p:nvPr/>
            </p:nvCxnSpPr>
            <p:spPr>
              <a:xfrm>
                <a:off x="8065477" y="656492"/>
                <a:ext cx="473612" cy="0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ED933D83-1C17-9A4E-90EE-2825E6B82906}"/>
                  </a:ext>
                </a:extLst>
              </p:cNvPr>
              <p:cNvCxnSpPr/>
              <p:nvPr/>
            </p:nvCxnSpPr>
            <p:spPr>
              <a:xfrm>
                <a:off x="8166295" y="837028"/>
                <a:ext cx="264942" cy="0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E02882AB-F8C2-ED4B-8C2C-3DF03665B55B}"/>
                </a:ext>
              </a:extLst>
            </p:cNvPr>
            <p:cNvSpPr txBox="1"/>
            <p:nvPr/>
          </p:nvSpPr>
          <p:spPr>
            <a:xfrm>
              <a:off x="7582720" y="4506143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GND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41ADB79-A39F-0E4A-A2C1-302A73BAFA12}"/>
              </a:ext>
            </a:extLst>
          </p:cNvPr>
          <p:cNvGrpSpPr/>
          <p:nvPr/>
        </p:nvGrpSpPr>
        <p:grpSpPr>
          <a:xfrm>
            <a:off x="4491318" y="4141694"/>
            <a:ext cx="1425427" cy="1525618"/>
            <a:chOff x="4491318" y="4141694"/>
            <a:chExt cx="1425427" cy="1525618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CC6A3A88-4F4F-BF4B-BB00-FA78ECF567E8}"/>
                </a:ext>
              </a:extLst>
            </p:cNvPr>
            <p:cNvGrpSpPr/>
            <p:nvPr/>
          </p:nvGrpSpPr>
          <p:grpSpPr>
            <a:xfrm>
              <a:off x="5314637" y="4911919"/>
              <a:ext cx="602108" cy="755393"/>
              <a:chOff x="3794504" y="4168516"/>
              <a:chExt cx="602108" cy="755393"/>
            </a:xfrm>
          </p:grpSpPr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5AB4A73D-9E62-CF4B-88B4-6E697E526CEB}"/>
                  </a:ext>
                </a:extLst>
              </p:cNvPr>
              <p:cNvGrpSpPr/>
              <p:nvPr/>
            </p:nvGrpSpPr>
            <p:grpSpPr>
              <a:xfrm>
                <a:off x="3850364" y="4168516"/>
                <a:ext cx="499080" cy="274658"/>
                <a:chOff x="7964424" y="466580"/>
                <a:chExt cx="673139" cy="370448"/>
              </a:xfrm>
            </p:grpSpPr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ED07D464-008A-5B46-872C-8CCFF99FB0D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64424" y="466580"/>
                  <a:ext cx="673139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9096F7B4-DF18-CD43-9CC6-F8580172AE3A}"/>
                    </a:ext>
                  </a:extLst>
                </p:cNvPr>
                <p:cNvCxnSpPr/>
                <p:nvPr/>
              </p:nvCxnSpPr>
              <p:spPr>
                <a:xfrm>
                  <a:off x="8065477" y="656492"/>
                  <a:ext cx="47361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8CB7920D-D622-A448-A4C7-D550002B7D3B}"/>
                    </a:ext>
                  </a:extLst>
                </p:cNvPr>
                <p:cNvCxnSpPr/>
                <p:nvPr/>
              </p:nvCxnSpPr>
              <p:spPr>
                <a:xfrm>
                  <a:off x="8166295" y="837028"/>
                  <a:ext cx="26494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30D913D9-D7F8-8743-882A-9A9A4BAAAC69}"/>
                  </a:ext>
                </a:extLst>
              </p:cNvPr>
              <p:cNvSpPr txBox="1"/>
              <p:nvPr/>
            </p:nvSpPr>
            <p:spPr>
              <a:xfrm>
                <a:off x="3794504" y="4554577"/>
                <a:ext cx="602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Segoe Condensed" panose="020B0606040200020203" pitchFamily="34" charset="0"/>
                  </a:rPr>
                  <a:t>GND</a:t>
                </a:r>
              </a:p>
            </p:txBody>
          </p:sp>
        </p:grpSp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AEE5855E-9F5D-DF46-93FE-A2F437400F7E}"/>
                </a:ext>
              </a:extLst>
            </p:cNvPr>
            <p:cNvSpPr/>
            <p:nvPr/>
          </p:nvSpPr>
          <p:spPr>
            <a:xfrm>
              <a:off x="4491318" y="4141694"/>
              <a:ext cx="1129553" cy="753035"/>
            </a:xfrm>
            <a:custGeom>
              <a:avLst/>
              <a:gdLst>
                <a:gd name="connsiteX0" fmla="*/ 0 w 1129553"/>
                <a:gd name="connsiteY0" fmla="*/ 0 h 753035"/>
                <a:gd name="connsiteX1" fmla="*/ 0 w 1129553"/>
                <a:gd name="connsiteY1" fmla="*/ 389965 h 753035"/>
                <a:gd name="connsiteX2" fmla="*/ 1129553 w 1129553"/>
                <a:gd name="connsiteY2" fmla="*/ 389965 h 753035"/>
                <a:gd name="connsiteX3" fmla="*/ 1129553 w 1129553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9553" h="753035">
                  <a:moveTo>
                    <a:pt x="0" y="0"/>
                  </a:moveTo>
                  <a:lnTo>
                    <a:pt x="0" y="389965"/>
                  </a:lnTo>
                  <a:lnTo>
                    <a:pt x="1129553" y="389965"/>
                  </a:lnTo>
                  <a:lnTo>
                    <a:pt x="1129553" y="753035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20B97FB4-AD8B-9248-8241-B23064DD17B8}"/>
              </a:ext>
            </a:extLst>
          </p:cNvPr>
          <p:cNvSpPr txBox="1"/>
          <p:nvPr/>
        </p:nvSpPr>
        <p:spPr>
          <a:xfrm>
            <a:off x="141963" y="268250"/>
            <a:ext cx="120500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Let’s hook up the potentiometer to the microcontroller the correct way. </a:t>
            </a:r>
          </a:p>
          <a:p>
            <a:pPr algn="ctr"/>
            <a:r>
              <a:rPr lang="en-US" sz="2800" dirty="0">
                <a:latin typeface="Segoe Condensed" panose="020B0606040200020203" pitchFamily="34" charset="0"/>
              </a:rPr>
              <a:t>All </a:t>
            </a:r>
            <a:r>
              <a:rPr lang="en-US" sz="2800" b="1" dirty="0">
                <a:latin typeface="Segoe Condensed" panose="020B0606040200020203" pitchFamily="34" charset="0"/>
              </a:rPr>
              <a:t>three legs </a:t>
            </a:r>
            <a:r>
              <a:rPr lang="en-US" sz="2800" dirty="0">
                <a:latin typeface="Segoe Condensed" panose="020B0606040200020203" pitchFamily="34" charset="0"/>
              </a:rPr>
              <a:t>should have a connection.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771972-5158-9F4D-B8EA-6102CF01DC2A}"/>
              </a:ext>
            </a:extLst>
          </p:cNvPr>
          <p:cNvSpPr/>
          <p:nvPr/>
        </p:nvSpPr>
        <p:spPr>
          <a:xfrm>
            <a:off x="255494" y="6427694"/>
            <a:ext cx="312354" cy="13447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6082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1" presetClass="entr" presetSubtype="0" fill="hold" grpId="0" nodeType="afterEffect" nodePh="1">
                                  <p:stCondLst>
                                    <p:cond delay="3000"/>
                                  </p:stCondLst>
                                  <p:endCondLst>
                                    <p:cond evt="begin" delay="0">
                                      <p:tn val="3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otentiometer_MicrocontrollerHookup" descr="Potentiometer_MicrocontrollerHookup">
            <a:hlinkClick r:id="" action="ppaction://media"/>
            <a:extLst>
              <a:ext uri="{FF2B5EF4-FFF2-40B4-BE49-F238E27FC236}">
                <a16:creationId xmlns:a16="http://schemas.microsoft.com/office/drawing/2014/main" id="{3BE8AA43-423E-BD4E-90FE-9FC8D8BB02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8029" y="778309"/>
            <a:ext cx="9569885" cy="54218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5AB760E-FFFA-394D-95BD-D219429692BC}"/>
              </a:ext>
            </a:extLst>
          </p:cNvPr>
          <p:cNvSpPr/>
          <p:nvPr/>
        </p:nvSpPr>
        <p:spPr>
          <a:xfrm>
            <a:off x="5950205" y="1729169"/>
            <a:ext cx="407096" cy="75156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0CACDEA9-8578-C24F-A678-B0BEED8F8855}"/>
              </a:ext>
            </a:extLst>
          </p:cNvPr>
          <p:cNvSpPr/>
          <p:nvPr/>
        </p:nvSpPr>
        <p:spPr>
          <a:xfrm>
            <a:off x="7206223" y="1077240"/>
            <a:ext cx="4468031" cy="3745281"/>
          </a:xfrm>
          <a:custGeom>
            <a:avLst/>
            <a:gdLst>
              <a:gd name="connsiteX0" fmla="*/ 0 w 4584526"/>
              <a:gd name="connsiteY0" fmla="*/ 2993720 h 2993720"/>
              <a:gd name="connsiteX1" fmla="*/ 0 w 4584526"/>
              <a:gd name="connsiteY1" fmla="*/ 0 h 2993720"/>
              <a:gd name="connsiteX2" fmla="*/ 4584526 w 4584526"/>
              <a:gd name="connsiteY2" fmla="*/ 0 h 2993720"/>
              <a:gd name="connsiteX3" fmla="*/ 4584526 w 4584526"/>
              <a:gd name="connsiteY3" fmla="*/ 363255 h 29937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84526" h="2993720">
                <a:moveTo>
                  <a:pt x="0" y="2993720"/>
                </a:moveTo>
                <a:lnTo>
                  <a:pt x="0" y="0"/>
                </a:lnTo>
                <a:lnTo>
                  <a:pt x="4584526" y="0"/>
                </a:lnTo>
                <a:lnTo>
                  <a:pt x="4584526" y="363255"/>
                </a:lnTo>
              </a:path>
            </a:pathLst>
          </a:custGeom>
          <a:noFill/>
          <a:ln w="31750" cap="sq">
            <a:solidFill>
              <a:schemeClr val="bg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C4DB4CC-882A-014B-8B09-D3CE5D1839F5}"/>
              </a:ext>
            </a:extLst>
          </p:cNvPr>
          <p:cNvSpPr txBox="1"/>
          <p:nvPr/>
        </p:nvSpPr>
        <p:spPr>
          <a:xfrm>
            <a:off x="7590770" y="1177448"/>
            <a:ext cx="246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Inside microcontroller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B35EC2-9ABC-EC4C-8D94-DEB9146DAA59}"/>
              </a:ext>
            </a:extLst>
          </p:cNvPr>
          <p:cNvSpPr txBox="1"/>
          <p:nvPr/>
        </p:nvSpPr>
        <p:spPr>
          <a:xfrm>
            <a:off x="7590770" y="620040"/>
            <a:ext cx="24676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Outside microcontroller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2493BD7-2823-424C-A662-C4C97CC4F6F9}"/>
              </a:ext>
            </a:extLst>
          </p:cNvPr>
          <p:cNvSpPr txBox="1"/>
          <p:nvPr/>
        </p:nvSpPr>
        <p:spPr>
          <a:xfrm>
            <a:off x="5912283" y="3267761"/>
            <a:ext cx="10935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>
                <a:solidFill>
                  <a:schemeClr val="bg1"/>
                </a:solidFill>
              </a:rPr>
              <a:t>Pin A0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D482549-1772-C14F-AB5B-51BA97982EAC}"/>
              </a:ext>
            </a:extLst>
          </p:cNvPr>
          <p:cNvGrpSpPr/>
          <p:nvPr/>
        </p:nvGrpSpPr>
        <p:grpSpPr>
          <a:xfrm>
            <a:off x="4515422" y="1216299"/>
            <a:ext cx="2402249" cy="1471656"/>
            <a:chOff x="4515422" y="1216299"/>
            <a:chExt cx="2402249" cy="1471656"/>
          </a:xfrm>
        </p:grpSpPr>
        <p:sp>
          <p:nvSpPr>
            <p:cNvPr id="5" name="Arc 4">
              <a:extLst>
                <a:ext uri="{FF2B5EF4-FFF2-40B4-BE49-F238E27FC236}">
                  <a16:creationId xmlns:a16="http://schemas.microsoft.com/office/drawing/2014/main" id="{784DFFD1-925B-404D-BEBF-030CFF86AD43}"/>
                </a:ext>
              </a:extLst>
            </p:cNvPr>
            <p:cNvSpPr/>
            <p:nvPr/>
          </p:nvSpPr>
          <p:spPr>
            <a:xfrm rot="11043663">
              <a:off x="4515422" y="1216299"/>
              <a:ext cx="1503103" cy="1471656"/>
            </a:xfrm>
            <a:prstGeom prst="arc">
              <a:avLst>
                <a:gd name="adj1" fmla="val 15757281"/>
                <a:gd name="adj2" fmla="val 21175193"/>
              </a:avLst>
            </a:prstGeom>
            <a:ln w="28575">
              <a:solidFill>
                <a:srgbClr val="FFC000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5C15E5F-0C51-804B-8366-5751B020EAE4}"/>
                </a:ext>
              </a:extLst>
            </p:cNvPr>
            <p:cNvSpPr txBox="1"/>
            <p:nvPr/>
          </p:nvSpPr>
          <p:spPr>
            <a:xfrm>
              <a:off x="4744008" y="1480052"/>
              <a:ext cx="217366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FFC000"/>
                  </a:solidFill>
                  <a:latin typeface="Segoe Condensed" panose="020B0606040200020203" pitchFamily="34" charset="0"/>
                </a:rPr>
                <a:t>Again, virtually no current flows into MCU input pins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D96E049-8786-A549-B1CD-0E1DB27F04B8}"/>
              </a:ext>
            </a:extLst>
          </p:cNvPr>
          <p:cNvGrpSpPr/>
          <p:nvPr/>
        </p:nvGrpSpPr>
        <p:grpSpPr>
          <a:xfrm>
            <a:off x="-94444" y="2505207"/>
            <a:ext cx="3200980" cy="1463040"/>
            <a:chOff x="-219704" y="2505207"/>
            <a:chExt cx="3200980" cy="1463040"/>
          </a:xfrm>
        </p:grpSpPr>
        <p:sp>
          <p:nvSpPr>
            <p:cNvPr id="7" name="Left Brace 6">
              <a:extLst>
                <a:ext uri="{FF2B5EF4-FFF2-40B4-BE49-F238E27FC236}">
                  <a16:creationId xmlns:a16="http://schemas.microsoft.com/office/drawing/2014/main" id="{CE161291-76E6-6E43-84CA-90682CE91E35}"/>
                </a:ext>
              </a:extLst>
            </p:cNvPr>
            <p:cNvSpPr/>
            <p:nvPr/>
          </p:nvSpPr>
          <p:spPr>
            <a:xfrm>
              <a:off x="2793386" y="2505207"/>
              <a:ext cx="187890" cy="1463040"/>
            </a:xfrm>
            <a:prstGeom prst="leftBrace">
              <a:avLst/>
            </a:prstGeom>
            <a:ln w="254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359543E-FFE9-E940-9E08-A0D2201D29FE}"/>
                </a:ext>
              </a:extLst>
            </p:cNvPr>
            <p:cNvSpPr txBox="1"/>
            <p:nvPr/>
          </p:nvSpPr>
          <p:spPr>
            <a:xfrm>
              <a:off x="-219704" y="2562162"/>
              <a:ext cx="2954222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dirty="0">
                  <a:solidFill>
                    <a:srgbClr val="FFC000"/>
                  </a:solidFill>
                  <a:latin typeface="Segoe Condensed" panose="020B0606040200020203" pitchFamily="34" charset="0"/>
                </a:rPr>
                <a:t>Now, there’s a voltage difference across potentiometer. </a:t>
              </a:r>
              <a:br>
                <a:rPr lang="en-US" sz="2000" dirty="0">
                  <a:solidFill>
                    <a:srgbClr val="FFC000"/>
                  </a:solidFill>
                  <a:latin typeface="Segoe Condensed" panose="020B0606040200020203" pitchFamily="34" charset="0"/>
                </a:rPr>
              </a:br>
              <a:r>
                <a:rPr lang="en-US" sz="2000" dirty="0">
                  <a:solidFill>
                    <a:srgbClr val="FFC000"/>
                  </a:solidFill>
                  <a:latin typeface="Segoe Condensed" panose="020B0606040200020203" pitchFamily="34" charset="0"/>
                </a:rPr>
                <a:t>Current flows!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C192505-A04B-1F4C-9A1B-735E54ECA318}"/>
              </a:ext>
            </a:extLst>
          </p:cNvPr>
          <p:cNvGrpSpPr/>
          <p:nvPr/>
        </p:nvGrpSpPr>
        <p:grpSpPr>
          <a:xfrm>
            <a:off x="1008895" y="4937054"/>
            <a:ext cx="3024486" cy="954107"/>
            <a:chOff x="1008895" y="4937054"/>
            <a:chExt cx="3024486" cy="954107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9217D93-F122-CF47-9602-8895559040AA}"/>
                </a:ext>
              </a:extLst>
            </p:cNvPr>
            <p:cNvCxnSpPr/>
            <p:nvPr/>
          </p:nvCxnSpPr>
          <p:spPr>
            <a:xfrm>
              <a:off x="3695178" y="5398719"/>
              <a:ext cx="338203" cy="0"/>
            </a:xfrm>
            <a:prstGeom prst="line">
              <a:avLst/>
            </a:prstGeom>
            <a:ln w="254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EBFFA0B-356F-9B40-AB57-9E6289CC30C8}"/>
                </a:ext>
              </a:extLst>
            </p:cNvPr>
            <p:cNvSpPr txBox="1"/>
            <p:nvPr/>
          </p:nvSpPr>
          <p:spPr>
            <a:xfrm>
              <a:off x="1008895" y="4937054"/>
              <a:ext cx="268628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C000"/>
                  </a:solidFill>
                  <a:latin typeface="Segoe Condensed" panose="020B0606040200020203" pitchFamily="34" charset="0"/>
                </a:defRPr>
              </a:lvl1pPr>
            </a:lstStyle>
            <a:p>
              <a:r>
                <a:rPr lang="en-US" sz="2000" dirty="0"/>
                <a:t>GND added</a:t>
              </a:r>
            </a:p>
            <a:p>
              <a:r>
                <a:rPr lang="en-US" dirty="0"/>
                <a:t>(connected to Leg  3 of the potentiometer )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58A48F6-0855-B44F-B602-AF949EAB8106}"/>
              </a:ext>
            </a:extLst>
          </p:cNvPr>
          <p:cNvGrpSpPr/>
          <p:nvPr/>
        </p:nvGrpSpPr>
        <p:grpSpPr>
          <a:xfrm>
            <a:off x="5073041" y="3419605"/>
            <a:ext cx="2726501" cy="2946652"/>
            <a:chOff x="4947781" y="3419605"/>
            <a:chExt cx="2726501" cy="294665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D1C52AC-8466-4243-8033-CF5CA8007BD3}"/>
                </a:ext>
              </a:extLst>
            </p:cNvPr>
            <p:cNvSpPr txBox="1"/>
            <p:nvPr/>
          </p:nvSpPr>
          <p:spPr>
            <a:xfrm>
              <a:off x="4987999" y="4888929"/>
              <a:ext cx="2686283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C000"/>
                  </a:solidFill>
                  <a:latin typeface="Segoe Condensed" panose="020B0606040200020203" pitchFamily="34" charset="0"/>
                </a:defRPr>
              </a:lvl1pPr>
            </a:lstStyle>
            <a:p>
              <a:pPr algn="l"/>
              <a:r>
                <a:rPr lang="en-US" dirty="0"/>
                <a:t>Voltage divider created between R</a:t>
              </a:r>
              <a:r>
                <a:rPr lang="en-US" baseline="-25000" dirty="0"/>
                <a:t>1</a:t>
              </a:r>
              <a:r>
                <a:rPr lang="en-US" dirty="0"/>
                <a:t> and R</a:t>
              </a:r>
              <a:r>
                <a:rPr lang="en-US" baseline="-25000" dirty="0"/>
                <a:t>2</a:t>
              </a:r>
              <a:r>
                <a:rPr lang="en-US" dirty="0"/>
                <a:t> in potentiometer. So: </a:t>
              </a:r>
            </a:p>
            <a:p>
              <a:pPr algn="l"/>
              <a:endParaRPr lang="en-US" dirty="0"/>
            </a:p>
            <a:p>
              <a:pPr algn="l"/>
              <a:r>
                <a:rPr lang="en-US" dirty="0"/>
                <a:t>V</a:t>
              </a:r>
              <a:r>
                <a:rPr lang="en-US" baseline="-25000" dirty="0"/>
                <a:t>A0</a:t>
              </a:r>
              <a:r>
                <a:rPr lang="en-US" dirty="0"/>
                <a:t>=V</a:t>
              </a:r>
              <a:r>
                <a:rPr lang="en-US" baseline="-25000" dirty="0"/>
                <a:t>CC</a:t>
              </a:r>
              <a:r>
                <a:rPr lang="en-US" dirty="0"/>
                <a:t> * R</a:t>
              </a:r>
              <a:r>
                <a:rPr lang="en-US" baseline="-25000" dirty="0"/>
                <a:t>2</a:t>
              </a:r>
              <a:r>
                <a:rPr lang="en-US" dirty="0"/>
                <a:t> / (R</a:t>
              </a:r>
              <a:r>
                <a:rPr lang="en-US" baseline="-25000" dirty="0"/>
                <a:t>1</a:t>
              </a:r>
              <a:r>
                <a:rPr lang="en-US" dirty="0"/>
                <a:t> + R</a:t>
              </a:r>
              <a:r>
                <a:rPr lang="en-US" baseline="-25000" dirty="0"/>
                <a:t>2</a:t>
              </a:r>
              <a:r>
                <a:rPr lang="en-US" dirty="0"/>
                <a:t>)</a:t>
              </a:r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C25B701-DF94-8C45-9D78-77C0073583F4}"/>
                </a:ext>
              </a:extLst>
            </p:cNvPr>
            <p:cNvSpPr/>
            <p:nvPr/>
          </p:nvSpPr>
          <p:spPr>
            <a:xfrm>
              <a:off x="4947781" y="3419605"/>
              <a:ext cx="475989" cy="1415442"/>
            </a:xfrm>
            <a:custGeom>
              <a:avLst/>
              <a:gdLst>
                <a:gd name="connsiteX0" fmla="*/ 0 w 475989"/>
                <a:gd name="connsiteY0" fmla="*/ 0 h 1415442"/>
                <a:gd name="connsiteX1" fmla="*/ 475989 w 475989"/>
                <a:gd name="connsiteY1" fmla="*/ 400833 h 1415442"/>
                <a:gd name="connsiteX2" fmla="*/ 475989 w 475989"/>
                <a:gd name="connsiteY2" fmla="*/ 1415442 h 1415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5989" h="1415442">
                  <a:moveTo>
                    <a:pt x="0" y="0"/>
                  </a:moveTo>
                  <a:lnTo>
                    <a:pt x="475989" y="400833"/>
                  </a:lnTo>
                  <a:lnTo>
                    <a:pt x="475989" y="1415442"/>
                  </a:lnTo>
                </a:path>
              </a:pathLst>
            </a:custGeom>
            <a:ln w="2540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8573238F-5271-5046-80C9-88B98E7A5B64}"/>
              </a:ext>
            </a:extLst>
          </p:cNvPr>
          <p:cNvCxnSpPr>
            <a:cxnSpLocks/>
          </p:cNvCxnSpPr>
          <p:nvPr/>
        </p:nvCxnSpPr>
        <p:spPr>
          <a:xfrm>
            <a:off x="2154477" y="3927447"/>
            <a:ext cx="0" cy="366585"/>
          </a:xfrm>
          <a:prstGeom prst="line">
            <a:avLst/>
          </a:prstGeom>
          <a:ln w="25400">
            <a:solidFill>
              <a:srgbClr val="FFC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reeform: Shape 14">
            <a:extLst>
              <a:ext uri="{FF2B5EF4-FFF2-40B4-BE49-F238E27FC236}">
                <a16:creationId xmlns:a16="http://schemas.microsoft.com/office/drawing/2014/main" id="{1F513864-9C3C-D149-A125-4ED53A85B548}"/>
              </a:ext>
            </a:extLst>
          </p:cNvPr>
          <p:cNvSpPr/>
          <p:nvPr/>
        </p:nvSpPr>
        <p:spPr>
          <a:xfrm rot="5400000">
            <a:off x="3796138" y="3121782"/>
            <a:ext cx="1045840" cy="365751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rgbClr val="08F00D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6E24B99F-0001-4E4D-809A-A99D09FE613F}"/>
              </a:ext>
            </a:extLst>
          </p:cNvPr>
          <p:cNvCxnSpPr/>
          <p:nvPr/>
        </p:nvCxnSpPr>
        <p:spPr>
          <a:xfrm rot="5400000">
            <a:off x="4861189" y="2918703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0802935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11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1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3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2318</TotalTime>
  <Words>268</Words>
  <Application>Microsoft Macintosh PowerPoint</Application>
  <PresentationFormat>Widescreen</PresentationFormat>
  <Paragraphs>75</Paragraphs>
  <Slides>6</Slides>
  <Notes>0</Notes>
  <HiddenSlides>3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17</cp:revision>
  <dcterms:created xsi:type="dcterms:W3CDTF">2020-04-15T22:32:27Z</dcterms:created>
  <dcterms:modified xsi:type="dcterms:W3CDTF">2020-04-17T13:16:27Z</dcterms:modified>
</cp:coreProperties>
</file>

<file path=docProps/thumbnail.jpeg>
</file>